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74" r:id="rId4"/>
    <p:sldId id="289" r:id="rId5"/>
    <p:sldId id="288" r:id="rId6"/>
    <p:sldId id="290" r:id="rId7"/>
    <p:sldId id="282" r:id="rId8"/>
    <p:sldId id="284" r:id="rId9"/>
    <p:sldId id="287" r:id="rId10"/>
    <p:sldId id="291" r:id="rId11"/>
    <p:sldId id="292" r:id="rId12"/>
    <p:sldId id="275" r:id="rId13"/>
    <p:sldId id="260" r:id="rId14"/>
    <p:sldId id="259" r:id="rId15"/>
    <p:sldId id="261" r:id="rId16"/>
    <p:sldId id="298" r:id="rId17"/>
    <p:sldId id="258" r:id="rId18"/>
    <p:sldId id="294" r:id="rId19"/>
    <p:sldId id="279" r:id="rId20"/>
    <p:sldId id="295" r:id="rId21"/>
    <p:sldId id="293" r:id="rId22"/>
    <p:sldId id="296" r:id="rId23"/>
    <p:sldId id="300" r:id="rId24"/>
    <p:sldId id="301" r:id="rId25"/>
    <p:sldId id="302" r:id="rId26"/>
    <p:sldId id="303" r:id="rId27"/>
    <p:sldId id="305" r:id="rId28"/>
    <p:sldId id="306" r:id="rId29"/>
    <p:sldId id="307" r:id="rId30"/>
    <p:sldId id="304" r:id="rId31"/>
    <p:sldId id="309" r:id="rId32"/>
    <p:sldId id="270" r:id="rId33"/>
    <p:sldId id="308" r:id="rId34"/>
  </p:sldIdLst>
  <p:sldSz cx="9144000" cy="6858000" type="screen4x3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CC00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660"/>
  </p:normalViewPr>
  <p:slideViewPr>
    <p:cSldViewPr>
      <p:cViewPr varScale="1">
        <p:scale>
          <a:sx n="103" d="100"/>
          <a:sy n="103" d="100"/>
        </p:scale>
        <p:origin x="172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oje%20dokumenty_KK\Praca\Projekty\FS%20-%20MinRol_2019\Wyniki\Juchowo_%202019_paj&#261;ki_czerpak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oje%20dokumenty_KK\Praca\Projekty\FS%20-%20MinRol_2019\Wyniki\Juchowo_%202019_paj&#261;ki_czerpak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oje%20dokumenty_KK\Praca\Projekty\FS%20-%20MinRol_2019\Wyniki\Juchowo_2019_motyle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oje%20dokumenty_KK\Praca\Projekty\FS%20-%20MinRol_2019\Wyniki\Juchowo_%202019_owady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Arkusz_programu_Microsoft_Excel1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Arkusz_programu_Microsoft_Excel2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oje%20dokumenty_KK\Praca\Projekty\FS%20-%20MinRol_2019\Wyniki\Juchowo_%202019_paj&#261;ki_pu&#322;apk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oje%20dokumenty_KK\Praca\Projekty\FS%20-%20MinRol_2019\Wyniki\Juchowo_%202019_paj&#261;ki_czerpak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oje%20dokumenty_KK\Praca\Projekty\FS%20-%20MinRol_2019\Wyniki\Biegaczowate\Juchowo_2019_biegaczowate-analizy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noFill/>
            <a:ln w="38013">
              <a:solidFill>
                <a:srgbClr val="C00000"/>
              </a:solidFill>
            </a:ln>
          </c:spPr>
          <c:dPt>
            <c:idx val="0"/>
            <c:bubble3D val="0"/>
            <c:spPr>
              <a:noFill/>
              <a:ln w="38013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BDAE-4B3B-AE6D-797D996F1373}"/>
              </c:ext>
            </c:extLst>
          </c:dPt>
          <c:dPt>
            <c:idx val="1"/>
            <c:bubble3D val="0"/>
            <c:spPr>
              <a:noFill/>
              <a:ln w="38013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DAE-4B3B-AE6D-797D996F1373}"/>
              </c:ext>
            </c:extLst>
          </c:dPt>
          <c:dPt>
            <c:idx val="2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DAE-4B3B-AE6D-797D996F1373}"/>
              </c:ext>
            </c:extLst>
          </c:dPt>
          <c:dPt>
            <c:idx val="3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DAE-4B3B-AE6D-797D996F1373}"/>
              </c:ext>
            </c:extLst>
          </c:dPt>
          <c:dPt>
            <c:idx val="4"/>
            <c:bubble3D val="0"/>
            <c:spPr>
              <a:noFill/>
              <a:ln w="38013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BDAE-4B3B-AE6D-797D996F1373}"/>
              </c:ext>
            </c:extLst>
          </c:dPt>
          <c:dPt>
            <c:idx val="5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DAE-4B3B-AE6D-797D996F1373}"/>
              </c:ext>
            </c:extLst>
          </c:dPt>
          <c:dPt>
            <c:idx val="6"/>
            <c:bubble3D val="0"/>
            <c:spPr>
              <a:noFill/>
              <a:ln w="38013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BDAE-4B3B-AE6D-797D996F1373}"/>
              </c:ext>
            </c:extLst>
          </c:dPt>
          <c:dPt>
            <c:idx val="7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DAE-4B3B-AE6D-797D996F1373}"/>
              </c:ext>
            </c:extLst>
          </c:dPt>
          <c:dPt>
            <c:idx val="8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BDAE-4B3B-AE6D-797D996F1373}"/>
              </c:ext>
            </c:extLst>
          </c:dPt>
          <c:dPt>
            <c:idx val="9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DAE-4B3B-AE6D-797D996F1373}"/>
              </c:ext>
            </c:extLst>
          </c:dPt>
          <c:dPt>
            <c:idx val="10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BDAE-4B3B-AE6D-797D996F1373}"/>
              </c:ext>
            </c:extLst>
          </c:dPt>
          <c:dPt>
            <c:idx val="11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DAE-4B3B-AE6D-797D996F1373}"/>
              </c:ext>
            </c:extLst>
          </c:dPt>
          <c:dPt>
            <c:idx val="12"/>
            <c:bubble3D val="0"/>
            <c:spPr>
              <a:noFill/>
              <a:ln w="38013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BDAE-4B3B-AE6D-797D996F1373}"/>
              </c:ext>
            </c:extLst>
          </c:dPt>
          <c:cat>
            <c:strRef>
              <c:f>Arkusz1!$A$2:$A$14</c:f>
              <c:strCache>
                <c:ptCount val="4"/>
                <c:pt idx="0">
                  <c:v>1. kwartał</c:v>
                </c:pt>
                <c:pt idx="1">
                  <c:v>2. kwartał</c:v>
                </c:pt>
                <c:pt idx="2">
                  <c:v>3. kwartał</c:v>
                </c:pt>
                <c:pt idx="3">
                  <c:v>4. kwartał</c:v>
                </c:pt>
              </c:strCache>
            </c:strRef>
          </c:cat>
          <c:val>
            <c:numRef>
              <c:f>Arkusz1!$B$2:$B$14</c:f>
              <c:numCache>
                <c:formatCode>General</c:formatCode>
                <c:ptCount val="13"/>
                <c:pt idx="0">
                  <c:v>23.9</c:v>
                </c:pt>
                <c:pt idx="1">
                  <c:v>12.6</c:v>
                </c:pt>
                <c:pt idx="2">
                  <c:v>12.6</c:v>
                </c:pt>
                <c:pt idx="3">
                  <c:v>10.7</c:v>
                </c:pt>
                <c:pt idx="4">
                  <c:v>10.1</c:v>
                </c:pt>
                <c:pt idx="5">
                  <c:v>8.8000000000000007</c:v>
                </c:pt>
                <c:pt idx="6">
                  <c:v>6.3</c:v>
                </c:pt>
                <c:pt idx="7">
                  <c:v>5</c:v>
                </c:pt>
                <c:pt idx="8">
                  <c:v>3.1</c:v>
                </c:pt>
                <c:pt idx="9">
                  <c:v>1.9</c:v>
                </c:pt>
                <c:pt idx="10">
                  <c:v>1.9</c:v>
                </c:pt>
                <c:pt idx="11">
                  <c:v>1.9</c:v>
                </c:pt>
                <c:pt idx="12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DAE-4B3B-AE6D-797D996F13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2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90231677298022"/>
          <c:y val="7.9865029616592309E-2"/>
          <c:w val="0.85705687616992432"/>
          <c:h val="0.60242283021184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 - transekty'!$B$2</c:f>
              <c:strCache>
                <c:ptCount val="1"/>
                <c:pt idx="0">
                  <c:v>Zagęszczenie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 - transekty'!$A$3:$A$13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 - transekty'!$B$3:$B$13</c:f>
              <c:numCache>
                <c:formatCode>General</c:formatCode>
                <c:ptCount val="11"/>
                <c:pt idx="0">
                  <c:v>2.785714285714286</c:v>
                </c:pt>
                <c:pt idx="1">
                  <c:v>0.78571428571428559</c:v>
                </c:pt>
                <c:pt idx="2">
                  <c:v>0.49999999999999989</c:v>
                </c:pt>
                <c:pt idx="3">
                  <c:v>0.3571428571428571</c:v>
                </c:pt>
                <c:pt idx="4">
                  <c:v>0.42857142857142849</c:v>
                </c:pt>
                <c:pt idx="6">
                  <c:v>1.8571428571428568</c:v>
                </c:pt>
                <c:pt idx="7">
                  <c:v>1.4285714285714286</c:v>
                </c:pt>
                <c:pt idx="8">
                  <c:v>0.99999999999999978</c:v>
                </c:pt>
                <c:pt idx="9">
                  <c:v>0.49999999999999989</c:v>
                </c:pt>
                <c:pt idx="10">
                  <c:v>1.4285714285714284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E0-4752-A39C-D9D51692C048}"/>
            </c:ext>
          </c:extLst>
        </c:ser>
        <c:ser>
          <c:idx val="1"/>
          <c:order val="1"/>
          <c:tx>
            <c:strRef>
              <c:f>'Fig - transekty'!$C$2</c:f>
              <c:strCache>
                <c:ptCount val="1"/>
                <c:pt idx="0">
                  <c:v>Średnia l. gatunków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 - transekty'!$A$3:$A$13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 - transekty'!$C$3:$C$13</c:f>
              <c:numCache>
                <c:formatCode>General</c:formatCode>
                <c:ptCount val="11"/>
                <c:pt idx="0">
                  <c:v>2.0714285714285716</c:v>
                </c:pt>
                <c:pt idx="1">
                  <c:v>0.7142857142857143</c:v>
                </c:pt>
                <c:pt idx="2">
                  <c:v>0.5</c:v>
                </c:pt>
                <c:pt idx="3">
                  <c:v>0.35714285714285715</c:v>
                </c:pt>
                <c:pt idx="4">
                  <c:v>0.42857142857142855</c:v>
                </c:pt>
                <c:pt idx="6">
                  <c:v>1.5</c:v>
                </c:pt>
                <c:pt idx="7">
                  <c:v>1.1428571428571428</c:v>
                </c:pt>
                <c:pt idx="8">
                  <c:v>0.8571428571428571</c:v>
                </c:pt>
                <c:pt idx="9">
                  <c:v>0.5</c:v>
                </c:pt>
                <c:pt idx="10">
                  <c:v>1.2857142857142858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E0-4752-A39C-D9D51692C0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5445760"/>
        <c:axId val="186958976"/>
      </c:barChart>
      <c:catAx>
        <c:axId val="185445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6958976"/>
        <c:crosses val="autoZero"/>
        <c:auto val="1"/>
        <c:lblAlgn val="ctr"/>
        <c:lblOffset val="100"/>
        <c:noMultiLvlLbl val="0"/>
      </c:catAx>
      <c:valAx>
        <c:axId val="186958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5445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0116235832372046E-2"/>
          <c:y val="0.85685508627696338"/>
          <c:w val="0.9890513848053728"/>
          <c:h val="0.115297130728164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133609252381817"/>
          <c:y val="7.9865029616592309E-2"/>
          <c:w val="0.81865988146905788"/>
          <c:h val="0.603221718054719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 - transekty'!$M$2</c:f>
              <c:strCache>
                <c:ptCount val="1"/>
                <c:pt idx="0">
                  <c:v>Łączna l. gatunków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'Fig - transekty'!$L$3:$L$13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 - transekty'!$M$3:$M$13</c:f>
              <c:numCache>
                <c:formatCode>General</c:formatCode>
                <c:ptCount val="11"/>
                <c:pt idx="0">
                  <c:v>12</c:v>
                </c:pt>
                <c:pt idx="1">
                  <c:v>6</c:v>
                </c:pt>
                <c:pt idx="2">
                  <c:v>5</c:v>
                </c:pt>
                <c:pt idx="3">
                  <c:v>4</c:v>
                </c:pt>
                <c:pt idx="4">
                  <c:v>6</c:v>
                </c:pt>
                <c:pt idx="6">
                  <c:v>10</c:v>
                </c:pt>
                <c:pt idx="7">
                  <c:v>9</c:v>
                </c:pt>
                <c:pt idx="8">
                  <c:v>7</c:v>
                </c:pt>
                <c:pt idx="9">
                  <c:v>4</c:v>
                </c:pt>
                <c:pt idx="1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7A-4B52-B803-7AEAA012FA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6991744"/>
        <c:axId val="186993280"/>
      </c:barChart>
      <c:catAx>
        <c:axId val="18699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6993280"/>
        <c:crosses val="autoZero"/>
        <c:auto val="1"/>
        <c:lblAlgn val="ctr"/>
        <c:lblOffset val="100"/>
        <c:noMultiLvlLbl val="0"/>
      </c:catAx>
      <c:valAx>
        <c:axId val="186993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6991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6557901377887116E-2"/>
          <c:y val="0.86761121892730442"/>
          <c:w val="0.91340605750607096"/>
          <c:h val="0.113550476520105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 - transekty'!$B$2</c:f>
              <c:strCache>
                <c:ptCount val="1"/>
                <c:pt idx="0">
                  <c:v>Zagęszczenie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 - transekty'!$A$3:$A$13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 - transekty'!$B$3:$B$13</c:f>
              <c:numCache>
                <c:formatCode>General</c:formatCode>
                <c:ptCount val="11"/>
                <c:pt idx="0">
                  <c:v>4.7142857142857126</c:v>
                </c:pt>
                <c:pt idx="1">
                  <c:v>0.9285714285714286</c:v>
                </c:pt>
                <c:pt idx="2">
                  <c:v>0.64285714285714279</c:v>
                </c:pt>
                <c:pt idx="3">
                  <c:v>0.5</c:v>
                </c:pt>
                <c:pt idx="4">
                  <c:v>0.5</c:v>
                </c:pt>
                <c:pt idx="6">
                  <c:v>2.5</c:v>
                </c:pt>
                <c:pt idx="7">
                  <c:v>7.1428571428571425E-2</c:v>
                </c:pt>
                <c:pt idx="8">
                  <c:v>0</c:v>
                </c:pt>
                <c:pt idx="9">
                  <c:v>0.21428571428571427</c:v>
                </c:pt>
                <c:pt idx="10">
                  <c:v>0.42857142857142849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D8-4213-A965-6E780491C594}"/>
            </c:ext>
          </c:extLst>
        </c:ser>
        <c:ser>
          <c:idx val="1"/>
          <c:order val="1"/>
          <c:tx>
            <c:strRef>
              <c:f>'Fig - transekty'!$C$2</c:f>
              <c:strCache>
                <c:ptCount val="1"/>
                <c:pt idx="0">
                  <c:v>Średnia l. gatunków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 - transekty'!$A$3:$A$13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 - transekty'!$C$3:$C$13</c:f>
              <c:numCache>
                <c:formatCode>General</c:formatCode>
                <c:ptCount val="11"/>
                <c:pt idx="0">
                  <c:v>2.9285714285714293</c:v>
                </c:pt>
                <c:pt idx="1">
                  <c:v>0.9285714285714286</c:v>
                </c:pt>
                <c:pt idx="2">
                  <c:v>0.57142857142857173</c:v>
                </c:pt>
                <c:pt idx="3">
                  <c:v>0.42857142857142855</c:v>
                </c:pt>
                <c:pt idx="4">
                  <c:v>0.42857142857142855</c:v>
                </c:pt>
                <c:pt idx="6">
                  <c:v>1.2857142857142854</c:v>
                </c:pt>
                <c:pt idx="7">
                  <c:v>7.1428571428571425E-2</c:v>
                </c:pt>
                <c:pt idx="8">
                  <c:v>0</c:v>
                </c:pt>
                <c:pt idx="9">
                  <c:v>0.21428571428571427</c:v>
                </c:pt>
                <c:pt idx="10">
                  <c:v>0.42857142857142855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D8-4213-A965-6E780491C5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7089280"/>
        <c:axId val="187090816"/>
      </c:barChart>
      <c:catAx>
        <c:axId val="187089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7090816"/>
        <c:crosses val="autoZero"/>
        <c:auto val="1"/>
        <c:lblAlgn val="ctr"/>
        <c:lblOffset val="100"/>
        <c:noMultiLvlLbl val="0"/>
      </c:catAx>
      <c:valAx>
        <c:axId val="187090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7089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 - transekty'!$I$2</c:f>
              <c:strCache>
                <c:ptCount val="1"/>
                <c:pt idx="0">
                  <c:v>Łączna l. gatunków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'Fig - transekty'!$H$3:$H$13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 - transekty'!$I$3:$I$13</c:f>
              <c:numCache>
                <c:formatCode>General</c:formatCode>
                <c:ptCount val="11"/>
                <c:pt idx="0">
                  <c:v>11</c:v>
                </c:pt>
                <c:pt idx="1">
                  <c:v>8</c:v>
                </c:pt>
                <c:pt idx="2">
                  <c:v>7</c:v>
                </c:pt>
                <c:pt idx="3">
                  <c:v>4</c:v>
                </c:pt>
                <c:pt idx="4">
                  <c:v>4</c:v>
                </c:pt>
                <c:pt idx="6">
                  <c:v>6</c:v>
                </c:pt>
                <c:pt idx="7">
                  <c:v>1</c:v>
                </c:pt>
                <c:pt idx="8">
                  <c:v>0</c:v>
                </c:pt>
                <c:pt idx="9">
                  <c:v>1</c:v>
                </c:pt>
                <c:pt idx="1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E0-43F8-A637-7675F3D889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7230080"/>
        <c:axId val="187231616"/>
      </c:barChart>
      <c:catAx>
        <c:axId val="187230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7231616"/>
        <c:crosses val="autoZero"/>
        <c:auto val="1"/>
        <c:lblAlgn val="ctr"/>
        <c:lblOffset val="100"/>
        <c:noMultiLvlLbl val="0"/>
      </c:catAx>
      <c:valAx>
        <c:axId val="187231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7230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 - transekty'!$K$1</c:f>
              <c:strCache>
                <c:ptCount val="1"/>
                <c:pt idx="0">
                  <c:v>drapieżne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'Fig - transekty'!$A$2:$A$12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 - transekty'!$K$2:$K$12</c:f>
              <c:numCache>
                <c:formatCode>0.00</c:formatCode>
                <c:ptCount val="11"/>
                <c:pt idx="0">
                  <c:v>6.7142857142857144</c:v>
                </c:pt>
                <c:pt idx="1">
                  <c:v>4.2142857142857153</c:v>
                </c:pt>
                <c:pt idx="2">
                  <c:v>5.2857142857142856</c:v>
                </c:pt>
                <c:pt idx="3">
                  <c:v>4.1428571428571423</c:v>
                </c:pt>
                <c:pt idx="4">
                  <c:v>3.5</c:v>
                </c:pt>
                <c:pt idx="6">
                  <c:v>6.9285714285714288</c:v>
                </c:pt>
                <c:pt idx="7">
                  <c:v>1.2857142857142856</c:v>
                </c:pt>
                <c:pt idx="8">
                  <c:v>1.2857142857142856</c:v>
                </c:pt>
                <c:pt idx="9">
                  <c:v>1</c:v>
                </c:pt>
                <c:pt idx="10">
                  <c:v>1.0714285714285714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0D-4095-9FB0-7C99DA0C563D}"/>
            </c:ext>
          </c:extLst>
        </c:ser>
        <c:ser>
          <c:idx val="1"/>
          <c:order val="1"/>
          <c:tx>
            <c:strRef>
              <c:f>'Fig - transekty'!$L$1</c:f>
              <c:strCache>
                <c:ptCount val="1"/>
                <c:pt idx="0">
                  <c:v>zapylające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'Fig - transekty'!$A$2:$A$12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 - transekty'!$L$2:$L$12</c:f>
              <c:numCache>
                <c:formatCode>0.00</c:formatCode>
                <c:ptCount val="11"/>
                <c:pt idx="0">
                  <c:v>1.357142857142857</c:v>
                </c:pt>
                <c:pt idx="1">
                  <c:v>3.0714285714285716</c:v>
                </c:pt>
                <c:pt idx="2">
                  <c:v>2.5</c:v>
                </c:pt>
                <c:pt idx="3">
                  <c:v>2.0714285714285712</c:v>
                </c:pt>
                <c:pt idx="4">
                  <c:v>1.1428571428571428</c:v>
                </c:pt>
                <c:pt idx="6">
                  <c:v>2.9285714285714284</c:v>
                </c:pt>
                <c:pt idx="7">
                  <c:v>0.3571428571428571</c:v>
                </c:pt>
                <c:pt idx="8">
                  <c:v>0.14285714285714285</c:v>
                </c:pt>
                <c:pt idx="9">
                  <c:v>7.1428571428571425E-2</c:v>
                </c:pt>
                <c:pt idx="10">
                  <c:v>7.1428571428571425E-2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0D-4095-9FB0-7C99DA0C56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0026880"/>
        <c:axId val="190028416"/>
      </c:barChart>
      <c:catAx>
        <c:axId val="190026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0028416"/>
        <c:crosses val="autoZero"/>
        <c:auto val="1"/>
        <c:lblAlgn val="ctr"/>
        <c:lblOffset val="100"/>
        <c:noMultiLvlLbl val="0"/>
      </c:catAx>
      <c:valAx>
        <c:axId val="190028416"/>
        <c:scaling>
          <c:orientation val="minMax"/>
          <c:max val="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0026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>
                <a:solidFill>
                  <a:sysClr val="windowText" lastClr="000000"/>
                </a:solidFill>
              </a:rPr>
              <a:t>Dra</a:t>
            </a:r>
            <a:r>
              <a:rPr lang="pl-PL" sz="2400" dirty="0" err="1" smtClean="0">
                <a:solidFill>
                  <a:sysClr val="windowText" lastClr="000000"/>
                </a:solidFill>
              </a:rPr>
              <a:t>pieżne</a:t>
            </a:r>
            <a:r>
              <a:rPr lang="pl-PL" sz="2400" dirty="0" smtClean="0">
                <a:solidFill>
                  <a:sysClr val="windowText" lastClr="000000"/>
                </a:solidFill>
              </a:rPr>
              <a:t> (</a:t>
            </a:r>
            <a:r>
              <a:rPr lang="pl-PL" sz="2400" dirty="0" err="1" smtClean="0">
                <a:solidFill>
                  <a:sysClr val="windowText" lastClr="000000"/>
                </a:solidFill>
              </a:rPr>
              <a:t>naroślinne</a:t>
            </a:r>
            <a:r>
              <a:rPr lang="pl-PL" sz="2400" dirty="0" smtClean="0">
                <a:solidFill>
                  <a:sysClr val="windowText" lastClr="000000"/>
                </a:solidFill>
              </a:rPr>
              <a:t>)</a:t>
            </a:r>
            <a:endParaRPr lang="en-US" sz="2400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1253943955878755E-2"/>
          <c:y val="0.15471937023077922"/>
          <c:w val="0.8680481188618715"/>
          <c:h val="0.650455284345782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 - zmiany w czasie'!$C$16</c:f>
              <c:strCache>
                <c:ptCount val="1"/>
                <c:pt idx="0">
                  <c:v>pasy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'Fig - zmiany w czasie'!$B$17:$B$20</c:f>
              <c:numCache>
                <c:formatCode>General</c:formatCode>
                <c:ptCount val="4"/>
                <c:pt idx="0">
                  <c:v>3.06</c:v>
                </c:pt>
                <c:pt idx="1">
                  <c:v>17.059999999999999</c:v>
                </c:pt>
                <c:pt idx="2">
                  <c:v>1.07</c:v>
                </c:pt>
                <c:pt idx="3">
                  <c:v>15.07</c:v>
                </c:pt>
              </c:numCache>
            </c:numRef>
          </c:cat>
          <c:val>
            <c:numRef>
              <c:f>'Fig - zmiany w czasie'!$C$17:$C$20</c:f>
              <c:numCache>
                <c:formatCode>0.00</c:formatCode>
                <c:ptCount val="4"/>
                <c:pt idx="0">
                  <c:v>0.64285714285714279</c:v>
                </c:pt>
                <c:pt idx="1">
                  <c:v>2.5714285714285707</c:v>
                </c:pt>
                <c:pt idx="2">
                  <c:v>7.6428571428571415</c:v>
                </c:pt>
                <c:pt idx="3">
                  <c:v>6.0000000000000009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53-4FF2-8F28-E7D174ABEE5F}"/>
            </c:ext>
          </c:extLst>
        </c:ser>
        <c:ser>
          <c:idx val="1"/>
          <c:order val="1"/>
          <c:tx>
            <c:strRef>
              <c:f>'Fig - zmiany w czasie'!$D$16</c:f>
              <c:strCache>
                <c:ptCount val="1"/>
                <c:pt idx="0">
                  <c:v>pole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'Fig - zmiany w czasie'!$B$17:$B$20</c:f>
              <c:numCache>
                <c:formatCode>General</c:formatCode>
                <c:ptCount val="4"/>
                <c:pt idx="0">
                  <c:v>3.06</c:v>
                </c:pt>
                <c:pt idx="1">
                  <c:v>17.059999999999999</c:v>
                </c:pt>
                <c:pt idx="2">
                  <c:v>1.07</c:v>
                </c:pt>
                <c:pt idx="3">
                  <c:v>15.07</c:v>
                </c:pt>
              </c:numCache>
            </c:numRef>
          </c:cat>
          <c:val>
            <c:numRef>
              <c:f>'Fig - zmiany w czasie'!$D$17:$D$20</c:f>
              <c:numCache>
                <c:formatCode>0.00</c:formatCode>
                <c:ptCount val="4"/>
                <c:pt idx="0">
                  <c:v>0.28571428571428586</c:v>
                </c:pt>
                <c:pt idx="1">
                  <c:v>1.125</c:v>
                </c:pt>
                <c:pt idx="2">
                  <c:v>2.8749999999999991</c:v>
                </c:pt>
                <c:pt idx="3">
                  <c:v>2.5714285714285707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53-4FF2-8F28-E7D174ABEE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385088"/>
        <c:axId val="163167616"/>
      </c:barChart>
      <c:catAx>
        <c:axId val="141385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3167616"/>
        <c:crosses val="autoZero"/>
        <c:auto val="1"/>
        <c:lblAlgn val="ctr"/>
        <c:lblOffset val="100"/>
        <c:noMultiLvlLbl val="0"/>
      </c:catAx>
      <c:valAx>
        <c:axId val="163167616"/>
        <c:scaling>
          <c:orientation val="minMax"/>
          <c:max val="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1385088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sz="2400">
                <a:solidFill>
                  <a:sysClr val="windowText" lastClr="000000"/>
                </a:solidFill>
              </a:rPr>
              <a:t>Zapylające</a:t>
            </a:r>
          </a:p>
        </c:rich>
      </c:tx>
      <c:layout>
        <c:manualLayout>
          <c:xMode val="edge"/>
          <c:yMode val="edge"/>
          <c:x val="0.39593212860593413"/>
          <c:y val="7.414333073442472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8986478723935919E-2"/>
          <c:y val="4.634892260107646E-2"/>
          <c:w val="0.88319802898266775"/>
          <c:h val="0.791975122869218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 - zmiany w czasie'!$I$16</c:f>
              <c:strCache>
                <c:ptCount val="1"/>
                <c:pt idx="0">
                  <c:v>pasy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'Fig - zmiany w czasie'!$H$17:$H$20</c:f>
              <c:numCache>
                <c:formatCode>General</c:formatCode>
                <c:ptCount val="4"/>
                <c:pt idx="0">
                  <c:v>3.06</c:v>
                </c:pt>
                <c:pt idx="1">
                  <c:v>17.059999999999999</c:v>
                </c:pt>
                <c:pt idx="2">
                  <c:v>1.07</c:v>
                </c:pt>
                <c:pt idx="3">
                  <c:v>15.07</c:v>
                </c:pt>
              </c:numCache>
            </c:numRef>
          </c:cat>
          <c:val>
            <c:numRef>
              <c:f>'Fig - zmiany w czasie'!$I$17:$I$20</c:f>
              <c:numCache>
                <c:formatCode>0.00</c:formatCode>
                <c:ptCount val="4"/>
                <c:pt idx="0">
                  <c:v>0.28571428571428586</c:v>
                </c:pt>
                <c:pt idx="1">
                  <c:v>1.8571428571428572</c:v>
                </c:pt>
                <c:pt idx="2">
                  <c:v>1.2857142857142851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74-4A73-9911-739D062F8825}"/>
            </c:ext>
          </c:extLst>
        </c:ser>
        <c:ser>
          <c:idx val="1"/>
          <c:order val="1"/>
          <c:tx>
            <c:strRef>
              <c:f>'Fig - zmiany w czasie'!$J$16</c:f>
              <c:strCache>
                <c:ptCount val="1"/>
                <c:pt idx="0">
                  <c:v>pole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'Fig - zmiany w czasie'!$H$17:$H$20</c:f>
              <c:numCache>
                <c:formatCode>General</c:formatCode>
                <c:ptCount val="4"/>
                <c:pt idx="0">
                  <c:v>3.06</c:v>
                </c:pt>
                <c:pt idx="1">
                  <c:v>17.059999999999999</c:v>
                </c:pt>
                <c:pt idx="2">
                  <c:v>1.07</c:v>
                </c:pt>
                <c:pt idx="3">
                  <c:v>15.07</c:v>
                </c:pt>
              </c:numCache>
            </c:numRef>
          </c:cat>
          <c:val>
            <c:numRef>
              <c:f>'Fig - zmiany w czasie'!$J$17:$J$20</c:f>
              <c:numCache>
                <c:formatCode>0.00</c:formatCode>
                <c:ptCount val="4"/>
                <c:pt idx="0">
                  <c:v>0.14285714285714293</c:v>
                </c:pt>
                <c:pt idx="1">
                  <c:v>1.4107142857142851</c:v>
                </c:pt>
                <c:pt idx="2">
                  <c:v>1.625</c:v>
                </c:pt>
                <c:pt idx="3">
                  <c:v>0.73214285714285743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74-4A73-9911-739D062F88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7273984"/>
        <c:axId val="187275520"/>
      </c:barChart>
      <c:catAx>
        <c:axId val="18727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7275520"/>
        <c:crosses val="autoZero"/>
        <c:auto val="1"/>
        <c:lblAlgn val="ctr"/>
        <c:lblOffset val="100"/>
        <c:noMultiLvlLbl val="0"/>
      </c:catAx>
      <c:valAx>
        <c:axId val="187275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727398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 b="0"/>
            </a:pPr>
            <a:r>
              <a:rPr lang="pl-PL" sz="2400" b="0" dirty="0" smtClean="0"/>
              <a:t>Biegaczowate</a:t>
            </a:r>
            <a:endParaRPr lang="pl-PL" sz="2400" b="0" dirty="0"/>
          </a:p>
        </c:rich>
      </c:tx>
      <c:layout>
        <c:manualLayout>
          <c:xMode val="edge"/>
          <c:yMode val="edge"/>
          <c:x val="0.32541341750056768"/>
          <c:y val="7.77317371950297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131118586213401"/>
          <c:y val="4.6403544590532697E-2"/>
          <c:w val="0.84634409064498661"/>
          <c:h val="0.79413768048146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'Fig. Zag, Gat - zmiany w czasie'!$O$14</c:f>
              <c:strCache>
                <c:ptCount val="1"/>
                <c:pt idx="0">
                  <c:v>Pasy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'Fig. Zag, Gat - zmiany w czasie'!$N$15:$N$19</c:f>
              <c:strCache>
                <c:ptCount val="5"/>
                <c:pt idx="0">
                  <c:v>03.06</c:v>
                </c:pt>
                <c:pt idx="1">
                  <c:v>17.06</c:v>
                </c:pt>
                <c:pt idx="2">
                  <c:v>01.07</c:v>
                </c:pt>
                <c:pt idx="3">
                  <c:v>15.07</c:v>
                </c:pt>
                <c:pt idx="4">
                  <c:v>19.08</c:v>
                </c:pt>
              </c:strCache>
            </c:strRef>
          </c:cat>
          <c:val>
            <c:numRef>
              <c:f>'Fig. Zag, Gat - zmiany w czasie'!$O$15:$O$19</c:f>
              <c:numCache>
                <c:formatCode>0.0</c:formatCode>
                <c:ptCount val="5"/>
                <c:pt idx="0">
                  <c:v>75.214285714285708</c:v>
                </c:pt>
                <c:pt idx="1">
                  <c:v>30.538461538461533</c:v>
                </c:pt>
                <c:pt idx="2">
                  <c:v>28.23076923076923</c:v>
                </c:pt>
                <c:pt idx="3">
                  <c:v>58.615384615384627</c:v>
                </c:pt>
                <c:pt idx="4">
                  <c:v>119.6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DD-4D79-8FF7-F89067E4785C}"/>
            </c:ext>
          </c:extLst>
        </c:ser>
        <c:ser>
          <c:idx val="1"/>
          <c:order val="1"/>
          <c:tx>
            <c:strRef>
              <c:f>'Fig. Zag, Gat - zmiany w czasie'!$P$14</c:f>
              <c:strCache>
                <c:ptCount val="1"/>
                <c:pt idx="0">
                  <c:v>Pole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'Fig. Zag, Gat - zmiany w czasie'!$N$15:$N$19</c:f>
              <c:strCache>
                <c:ptCount val="5"/>
                <c:pt idx="0">
                  <c:v>03.06</c:v>
                </c:pt>
                <c:pt idx="1">
                  <c:v>17.06</c:v>
                </c:pt>
                <c:pt idx="2">
                  <c:v>01.07</c:v>
                </c:pt>
                <c:pt idx="3">
                  <c:v>15.07</c:v>
                </c:pt>
                <c:pt idx="4">
                  <c:v>19.08</c:v>
                </c:pt>
              </c:strCache>
            </c:strRef>
          </c:cat>
          <c:val>
            <c:numRef>
              <c:f>'Fig. Zag, Gat - zmiany w czasie'!$P$15:$P$19</c:f>
              <c:numCache>
                <c:formatCode>General</c:formatCode>
                <c:ptCount val="5"/>
                <c:pt idx="0">
                  <c:v>98.690909090909059</c:v>
                </c:pt>
                <c:pt idx="1">
                  <c:v>33.629629629629648</c:v>
                </c:pt>
                <c:pt idx="2">
                  <c:v>21.388888888888896</c:v>
                </c:pt>
                <c:pt idx="3">
                  <c:v>19.872340425531917</c:v>
                </c:pt>
                <c:pt idx="4">
                  <c:v>15.647058823529408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DD-4D79-8FF7-F89067E478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577728"/>
        <c:axId val="98992512"/>
      </c:barChart>
      <c:catAx>
        <c:axId val="89577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8992512"/>
        <c:crosses val="autoZero"/>
        <c:auto val="1"/>
        <c:lblAlgn val="ctr"/>
        <c:lblOffset val="100"/>
        <c:noMultiLvlLbl val="0"/>
      </c:catAx>
      <c:valAx>
        <c:axId val="9899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577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 b="0"/>
            </a:pPr>
            <a:r>
              <a:rPr lang="pl-PL" sz="2400" b="0" dirty="0" smtClean="0"/>
              <a:t>Motyle</a:t>
            </a:r>
            <a:endParaRPr lang="pl-PL" sz="2400" b="0" dirty="0"/>
          </a:p>
        </c:rich>
      </c:tx>
      <c:layout>
        <c:manualLayout>
          <c:xMode val="edge"/>
          <c:yMode val="edge"/>
          <c:x val="0.53087024838327268"/>
          <c:y val="7.916138206809185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184942129196232"/>
          <c:y val="6.8634728843326651E-2"/>
          <c:w val="0.88849451514680922"/>
          <c:h val="0.740579810374801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 - zmiany w czasie'!$C$12</c:f>
              <c:strCache>
                <c:ptCount val="1"/>
                <c:pt idx="0">
                  <c:v>Pasy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'Fig - zmiany w czasie'!$B$13:$B$16</c:f>
              <c:numCache>
                <c:formatCode>General</c:formatCode>
                <c:ptCount val="4"/>
                <c:pt idx="0">
                  <c:v>3.06</c:v>
                </c:pt>
                <c:pt idx="1">
                  <c:v>17.059999999999999</c:v>
                </c:pt>
                <c:pt idx="2">
                  <c:v>1.07</c:v>
                </c:pt>
                <c:pt idx="3">
                  <c:v>15.07</c:v>
                </c:pt>
              </c:numCache>
            </c:numRef>
          </c:cat>
          <c:val>
            <c:numRef>
              <c:f>'Fig - zmiany w czasie'!$C$13:$C$16</c:f>
              <c:numCache>
                <c:formatCode>General</c:formatCode>
                <c:ptCount val="4"/>
                <c:pt idx="0">
                  <c:v>0.5714285714285714</c:v>
                </c:pt>
                <c:pt idx="1">
                  <c:v>3.9285714285714288</c:v>
                </c:pt>
                <c:pt idx="2">
                  <c:v>2.6428571428571432</c:v>
                </c:pt>
                <c:pt idx="3">
                  <c:v>4.5714285714285712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94-4F28-B428-B256BE931CB2}"/>
            </c:ext>
          </c:extLst>
        </c:ser>
        <c:ser>
          <c:idx val="1"/>
          <c:order val="1"/>
          <c:tx>
            <c:strRef>
              <c:f>'Fig - zmiany w czasie'!$D$12</c:f>
              <c:strCache>
                <c:ptCount val="1"/>
                <c:pt idx="0">
                  <c:v>Pole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'Fig - zmiany w czasie'!$B$13:$B$16</c:f>
              <c:numCache>
                <c:formatCode>General</c:formatCode>
                <c:ptCount val="4"/>
                <c:pt idx="0">
                  <c:v>3.06</c:v>
                </c:pt>
                <c:pt idx="1">
                  <c:v>17.059999999999999</c:v>
                </c:pt>
                <c:pt idx="2">
                  <c:v>1.07</c:v>
                </c:pt>
                <c:pt idx="3">
                  <c:v>15.07</c:v>
                </c:pt>
              </c:numCache>
            </c:numRef>
          </c:cat>
          <c:val>
            <c:numRef>
              <c:f>'Fig - zmiany w czasie'!$D$13:$D$16</c:f>
              <c:numCache>
                <c:formatCode>General</c:formatCode>
                <c:ptCount val="4"/>
                <c:pt idx="0">
                  <c:v>1.7857142857142856E-2</c:v>
                </c:pt>
                <c:pt idx="1">
                  <c:v>0.2857142857142857</c:v>
                </c:pt>
                <c:pt idx="2">
                  <c:v>0.3214285714285714</c:v>
                </c:pt>
                <c:pt idx="3">
                  <c:v>0.49999999999999994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94-4F28-B428-B256BE931C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329536"/>
        <c:axId val="203331072"/>
      </c:barChart>
      <c:catAx>
        <c:axId val="203329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sz="2000" b="0"/>
            </a:pPr>
            <a:endParaRPr lang="pl-PL"/>
          </a:p>
        </c:txPr>
        <c:crossAx val="203331072"/>
        <c:crosses val="autoZero"/>
        <c:auto val="1"/>
        <c:lblAlgn val="ctr"/>
        <c:lblOffset val="100"/>
        <c:noMultiLvlLbl val="0"/>
      </c:catAx>
      <c:valAx>
        <c:axId val="203331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sz="2000" b="0"/>
            </a:pPr>
            <a:endParaRPr lang="pl-PL"/>
          </a:p>
        </c:txPr>
        <c:crossAx val="20332953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b="1"/>
      </a:pPr>
      <a:endParaRPr lang="pl-PL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 - daty'!$J$12</c:f>
              <c:strCache>
                <c:ptCount val="1"/>
                <c:pt idx="0">
                  <c:v>Pasy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 - daty'!$I$13:$I$18</c:f>
              <c:strCache>
                <c:ptCount val="6"/>
                <c:pt idx="0">
                  <c:v>03.06</c:v>
                </c:pt>
                <c:pt idx="1">
                  <c:v>17.06</c:v>
                </c:pt>
                <c:pt idx="2">
                  <c:v>01.07</c:v>
                </c:pt>
                <c:pt idx="3">
                  <c:v>15.07</c:v>
                </c:pt>
                <c:pt idx="4">
                  <c:v>19.08</c:v>
                </c:pt>
                <c:pt idx="5">
                  <c:v>02.09</c:v>
                </c:pt>
              </c:strCache>
            </c:strRef>
          </c:cat>
          <c:val>
            <c:numRef>
              <c:f>'Fig - daty'!$J$13:$J$18</c:f>
              <c:numCache>
                <c:formatCode>General</c:formatCode>
                <c:ptCount val="6"/>
                <c:pt idx="0">
                  <c:v>29.07142857142858</c:v>
                </c:pt>
                <c:pt idx="1">
                  <c:v>38.461538461538481</c:v>
                </c:pt>
                <c:pt idx="2">
                  <c:v>23.692307692307693</c:v>
                </c:pt>
                <c:pt idx="3">
                  <c:v>18.46153846153846</c:v>
                </c:pt>
                <c:pt idx="4">
                  <c:v>16.099999999999998</c:v>
                </c:pt>
                <c:pt idx="5">
                  <c:v>10.333333333333334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ED-4A2B-AE2E-3ABE96613A4C}"/>
            </c:ext>
          </c:extLst>
        </c:ser>
        <c:ser>
          <c:idx val="1"/>
          <c:order val="1"/>
          <c:tx>
            <c:strRef>
              <c:f>'Fig - daty'!$K$12</c:f>
              <c:strCache>
                <c:ptCount val="1"/>
                <c:pt idx="0">
                  <c:v>Pole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 - daty'!$I$13:$I$18</c:f>
              <c:strCache>
                <c:ptCount val="6"/>
                <c:pt idx="0">
                  <c:v>03.06</c:v>
                </c:pt>
                <c:pt idx="1">
                  <c:v>17.06</c:v>
                </c:pt>
                <c:pt idx="2">
                  <c:v>01.07</c:v>
                </c:pt>
                <c:pt idx="3">
                  <c:v>15.07</c:v>
                </c:pt>
                <c:pt idx="4">
                  <c:v>19.08</c:v>
                </c:pt>
                <c:pt idx="5">
                  <c:v>02.09</c:v>
                </c:pt>
              </c:strCache>
            </c:strRef>
          </c:cat>
          <c:val>
            <c:numRef>
              <c:f>'Fig - daty'!$K$13:$K$18</c:f>
              <c:numCache>
                <c:formatCode>General</c:formatCode>
                <c:ptCount val="6"/>
                <c:pt idx="0">
                  <c:v>52.636363636363626</c:v>
                </c:pt>
                <c:pt idx="1">
                  <c:v>40.981481481481495</c:v>
                </c:pt>
                <c:pt idx="2">
                  <c:v>24.259259259259263</c:v>
                </c:pt>
                <c:pt idx="3">
                  <c:v>20.829787234042552</c:v>
                </c:pt>
                <c:pt idx="4">
                  <c:v>4.7450980392156863</c:v>
                </c:pt>
                <c:pt idx="5">
                  <c:v>5.8571428571428568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ED-4A2B-AE2E-3ABE96613A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28715680"/>
        <c:axId val="1428714016"/>
      </c:barChart>
      <c:catAx>
        <c:axId val="142871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28714016"/>
        <c:crosses val="autoZero"/>
        <c:auto val="1"/>
        <c:lblAlgn val="ctr"/>
        <c:lblOffset val="100"/>
        <c:noMultiLvlLbl val="0"/>
      </c:catAx>
      <c:valAx>
        <c:axId val="1428714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2871568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 - zmiany w czasie'!$C$13</c:f>
              <c:strCache>
                <c:ptCount val="1"/>
                <c:pt idx="0">
                  <c:v>Pasy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'Fig - zmiany w czasie'!$B$14:$B$18</c:f>
              <c:numCache>
                <c:formatCode>General</c:formatCode>
                <c:ptCount val="5"/>
                <c:pt idx="0">
                  <c:v>20.05</c:v>
                </c:pt>
                <c:pt idx="1">
                  <c:v>3.06</c:v>
                </c:pt>
                <c:pt idx="2">
                  <c:v>17.059999999999999</c:v>
                </c:pt>
                <c:pt idx="3">
                  <c:v>1.07</c:v>
                </c:pt>
                <c:pt idx="4">
                  <c:v>15.07</c:v>
                </c:pt>
              </c:numCache>
            </c:numRef>
          </c:cat>
          <c:val>
            <c:numRef>
              <c:f>'Fig - zmiany w czasie'!$C$14:$C$18</c:f>
              <c:numCache>
                <c:formatCode>General</c:formatCode>
                <c:ptCount val="5"/>
                <c:pt idx="1">
                  <c:v>0.5714285714285714</c:v>
                </c:pt>
                <c:pt idx="2">
                  <c:v>2.5</c:v>
                </c:pt>
                <c:pt idx="3">
                  <c:v>1.7142857142857142</c:v>
                </c:pt>
                <c:pt idx="4">
                  <c:v>2.9285714285714293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E9-45BC-A6A1-1EE2422D082E}"/>
            </c:ext>
          </c:extLst>
        </c:ser>
        <c:ser>
          <c:idx val="1"/>
          <c:order val="1"/>
          <c:tx>
            <c:strRef>
              <c:f>'Fig - zmiany w czasie'!$D$13</c:f>
              <c:strCache>
                <c:ptCount val="1"/>
                <c:pt idx="0">
                  <c:v>Pole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'Fig - zmiany w czasie'!$B$14:$B$18</c:f>
              <c:numCache>
                <c:formatCode>General</c:formatCode>
                <c:ptCount val="5"/>
                <c:pt idx="0">
                  <c:v>20.05</c:v>
                </c:pt>
                <c:pt idx="1">
                  <c:v>3.06</c:v>
                </c:pt>
                <c:pt idx="2">
                  <c:v>17.059999999999999</c:v>
                </c:pt>
                <c:pt idx="3">
                  <c:v>1.07</c:v>
                </c:pt>
                <c:pt idx="4">
                  <c:v>15.07</c:v>
                </c:pt>
              </c:numCache>
            </c:numRef>
          </c:cat>
          <c:val>
            <c:numRef>
              <c:f>'Fig - zmiany w czasie'!$D$14:$D$18</c:f>
              <c:numCache>
                <c:formatCode>General</c:formatCode>
                <c:ptCount val="5"/>
                <c:pt idx="0">
                  <c:v>0.4821428571428571</c:v>
                </c:pt>
                <c:pt idx="1">
                  <c:v>0.46428571428571419</c:v>
                </c:pt>
                <c:pt idx="2">
                  <c:v>1.3750000000000002</c:v>
                </c:pt>
                <c:pt idx="3">
                  <c:v>0.98214285714285732</c:v>
                </c:pt>
                <c:pt idx="4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E9-45BC-A6A1-1EE2422D08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5864608"/>
        <c:axId val="335854208"/>
      </c:barChart>
      <c:catAx>
        <c:axId val="335864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5854208"/>
        <c:crosses val="autoZero"/>
        <c:auto val="1"/>
        <c:lblAlgn val="ctr"/>
        <c:lblOffset val="100"/>
        <c:noMultiLvlLbl val="0"/>
      </c:catAx>
      <c:valAx>
        <c:axId val="335854208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58646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90223914536168E-2"/>
          <c:y val="6.6066066066066062E-2"/>
          <c:w val="0.92079471379780808"/>
          <c:h val="0.729288974013383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'Fig. Daty3,4 -Gat, Zag vs trans'!$O$1</c:f>
              <c:strCache>
                <c:ptCount val="1"/>
                <c:pt idx="0">
                  <c:v>Zagęszczenie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'Fig. Daty3,4 -Gat, Zag vs trans'!$N$2:$N$12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'Fig. Daty3,4 -Gat, Zag vs trans'!$O$2:$O$12</c:f>
              <c:numCache>
                <c:formatCode>General</c:formatCode>
                <c:ptCount val="11"/>
                <c:pt idx="0">
                  <c:v>56.000000000000014</c:v>
                </c:pt>
                <c:pt idx="1">
                  <c:v>26.923076923076923</c:v>
                </c:pt>
                <c:pt idx="2">
                  <c:v>30.692307692307686</c:v>
                </c:pt>
                <c:pt idx="3">
                  <c:v>27.636363636363633</c:v>
                </c:pt>
                <c:pt idx="4">
                  <c:v>27.300000000000008</c:v>
                </c:pt>
                <c:pt idx="6">
                  <c:v>32.642857142857139</c:v>
                </c:pt>
                <c:pt idx="7">
                  <c:v>14.857142857142861</c:v>
                </c:pt>
                <c:pt idx="8">
                  <c:v>14.142857142857141</c:v>
                </c:pt>
                <c:pt idx="9">
                  <c:v>15.692307692307692</c:v>
                </c:pt>
                <c:pt idx="10">
                  <c:v>11.769230769230768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21-4D83-BEA8-43BBED500728}"/>
            </c:ext>
          </c:extLst>
        </c:ser>
        <c:ser>
          <c:idx val="1"/>
          <c:order val="1"/>
          <c:tx>
            <c:strRef>
              <c:f>'Fig. Daty3,4 -Gat, Zag vs trans'!$P$1</c:f>
              <c:strCache>
                <c:ptCount val="1"/>
                <c:pt idx="0">
                  <c:v>Średnia l. gatunków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'Fig. Daty3,4 -Gat, Zag vs trans'!$N$2:$N$12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'Fig. Daty3,4 -Gat, Zag vs trans'!$P$2:$P$12</c:f>
              <c:numCache>
                <c:formatCode>General</c:formatCode>
                <c:ptCount val="11"/>
                <c:pt idx="0">
                  <c:v>7</c:v>
                </c:pt>
                <c:pt idx="1">
                  <c:v>6.4615384615384617</c:v>
                </c:pt>
                <c:pt idx="2">
                  <c:v>8.1538461538461569</c:v>
                </c:pt>
                <c:pt idx="3">
                  <c:v>6.7272727272727284</c:v>
                </c:pt>
                <c:pt idx="4">
                  <c:v>7.1</c:v>
                </c:pt>
                <c:pt idx="6">
                  <c:v>6.6428571428571415</c:v>
                </c:pt>
                <c:pt idx="7">
                  <c:v>6.2857142857142874</c:v>
                </c:pt>
                <c:pt idx="8">
                  <c:v>5.9285714285714288</c:v>
                </c:pt>
                <c:pt idx="9">
                  <c:v>6.9230769230769225</c:v>
                </c:pt>
                <c:pt idx="10">
                  <c:v>4.0769230769230784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21-4D83-BEA8-43BBED500728}"/>
            </c:ext>
          </c:extLst>
        </c:ser>
        <c:ser>
          <c:idx val="2"/>
          <c:order val="2"/>
          <c:tx>
            <c:strRef>
              <c:f>'Fig. Daty3,4 -Gat, Zag vs trans'!$Q$1</c:f>
              <c:strCache>
                <c:ptCount val="1"/>
                <c:pt idx="0">
                  <c:v>Łączna l. gatunków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'Fig. Daty3,4 -Gat, Zag vs trans'!$N$2:$N$12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'Fig. Daty3,4 -Gat, Zag vs trans'!$Q$2:$Q$12</c:f>
              <c:numCache>
                <c:formatCode>General</c:formatCode>
                <c:ptCount val="11"/>
                <c:pt idx="0">
                  <c:v>22</c:v>
                </c:pt>
                <c:pt idx="1">
                  <c:v>22</c:v>
                </c:pt>
                <c:pt idx="2">
                  <c:v>26</c:v>
                </c:pt>
                <c:pt idx="3">
                  <c:v>18</c:v>
                </c:pt>
                <c:pt idx="4">
                  <c:v>19</c:v>
                </c:pt>
                <c:pt idx="6">
                  <c:v>20</c:v>
                </c:pt>
                <c:pt idx="7">
                  <c:v>23</c:v>
                </c:pt>
                <c:pt idx="8">
                  <c:v>18</c:v>
                </c:pt>
                <c:pt idx="9">
                  <c:v>24</c:v>
                </c:pt>
                <c:pt idx="1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21-4D83-BEA8-43BBED5007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189888"/>
        <c:axId val="141191424"/>
      </c:barChart>
      <c:catAx>
        <c:axId val="141189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1191424"/>
        <c:crosses val="autoZero"/>
        <c:auto val="1"/>
        <c:lblAlgn val="ctr"/>
        <c:lblOffset val="100"/>
        <c:noMultiLvlLbl val="0"/>
      </c:catAx>
      <c:valAx>
        <c:axId val="141191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118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3575433767230643E-2"/>
          <c:y val="0.89864793927786057"/>
          <c:w val="0.94701862786595803"/>
          <c:h val="0.101352060722139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l-PL" sz="2400" baseline="0" dirty="0" err="1" smtClean="0">
                <a:solidFill>
                  <a:sysClr val="windowText" lastClr="000000"/>
                </a:solidFill>
              </a:rPr>
              <a:t>Epigeiczne</a:t>
            </a:r>
            <a:r>
              <a:rPr lang="pl-PL" sz="2400" baseline="0" dirty="0" smtClean="0">
                <a:solidFill>
                  <a:sysClr val="windowText" lastClr="000000"/>
                </a:solidFill>
              </a:rPr>
              <a:t> </a:t>
            </a:r>
            <a:endParaRPr lang="pl-PL" sz="2400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65384340689862297"/>
          <c:y val="2.748612347545799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5043594446952697E-2"/>
          <c:y val="0.18894146896591069"/>
          <c:w val="0.89431744581571315"/>
          <c:h val="0.499059789152556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Arkusz2!$D$14</c:f>
              <c:strCache>
                <c:ptCount val="1"/>
                <c:pt idx="0">
                  <c:v>Zagęszczenie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Arkusz2!$C$15:$C$25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Arkusz2!$D$15:$D$25</c:f>
              <c:numCache>
                <c:formatCode>0.00</c:formatCode>
                <c:ptCount val="11"/>
                <c:pt idx="0">
                  <c:v>28.999999999999996</c:v>
                </c:pt>
                <c:pt idx="1">
                  <c:v>38.230769230769241</c:v>
                </c:pt>
                <c:pt idx="2">
                  <c:v>33.923076923076927</c:v>
                </c:pt>
                <c:pt idx="3">
                  <c:v>25</c:v>
                </c:pt>
                <c:pt idx="4">
                  <c:v>17.600000000000001</c:v>
                </c:pt>
                <c:pt idx="6">
                  <c:v>14.285714285714285</c:v>
                </c:pt>
                <c:pt idx="7">
                  <c:v>27.999999999999996</c:v>
                </c:pt>
                <c:pt idx="8">
                  <c:v>18.571428571428569</c:v>
                </c:pt>
                <c:pt idx="9">
                  <c:v>11.46153846153846</c:v>
                </c:pt>
                <c:pt idx="10">
                  <c:v>7.6153846153846168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4B-4A0C-99DD-1DCCCD5F2DEB}"/>
            </c:ext>
          </c:extLst>
        </c:ser>
        <c:ser>
          <c:idx val="1"/>
          <c:order val="1"/>
          <c:tx>
            <c:strRef>
              <c:f>Arkusz2!$E$14</c:f>
              <c:strCache>
                <c:ptCount val="1"/>
                <c:pt idx="0">
                  <c:v>Średnia l. gatunków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Arkusz2!$C$15:$C$25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Arkusz2!$E$15:$E$25</c:f>
              <c:numCache>
                <c:formatCode>0.00</c:formatCode>
                <c:ptCount val="11"/>
                <c:pt idx="0">
                  <c:v>8.9166666666666661</c:v>
                </c:pt>
                <c:pt idx="1">
                  <c:v>8.2307692307692299</c:v>
                </c:pt>
                <c:pt idx="2">
                  <c:v>8.615384615384615</c:v>
                </c:pt>
                <c:pt idx="3">
                  <c:v>8</c:v>
                </c:pt>
                <c:pt idx="4">
                  <c:v>6.3</c:v>
                </c:pt>
                <c:pt idx="6">
                  <c:v>5.7142857142857144</c:v>
                </c:pt>
                <c:pt idx="7">
                  <c:v>8.1428571428571423</c:v>
                </c:pt>
                <c:pt idx="8">
                  <c:v>8.2857142857142865</c:v>
                </c:pt>
                <c:pt idx="9">
                  <c:v>5.9230769230769234</c:v>
                </c:pt>
                <c:pt idx="10">
                  <c:v>4.6923076923076925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B-4A0C-99DD-1DCCCD5F2DEB}"/>
            </c:ext>
          </c:extLst>
        </c:ser>
        <c:ser>
          <c:idx val="2"/>
          <c:order val="2"/>
          <c:tx>
            <c:strRef>
              <c:f>Arkusz2!$F$14</c:f>
              <c:strCache>
                <c:ptCount val="1"/>
                <c:pt idx="0">
                  <c:v>Łączna l. gatunków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Arkusz2!$C$15:$C$25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Arkusz2!$F$15:$F$25</c:f>
              <c:numCache>
                <c:formatCode>0.00</c:formatCode>
                <c:ptCount val="11"/>
                <c:pt idx="0">
                  <c:v>21</c:v>
                </c:pt>
                <c:pt idx="1">
                  <c:v>23</c:v>
                </c:pt>
                <c:pt idx="2">
                  <c:v>23</c:v>
                </c:pt>
                <c:pt idx="3">
                  <c:v>15</c:v>
                </c:pt>
                <c:pt idx="4">
                  <c:v>15</c:v>
                </c:pt>
                <c:pt idx="6">
                  <c:v>16</c:v>
                </c:pt>
                <c:pt idx="7">
                  <c:v>19</c:v>
                </c:pt>
                <c:pt idx="8">
                  <c:v>20</c:v>
                </c:pt>
                <c:pt idx="9">
                  <c:v>16</c:v>
                </c:pt>
                <c:pt idx="1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64B-4A0C-99DD-1DCCCD5F2D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243904"/>
        <c:axId val="141245440"/>
      </c:barChart>
      <c:catAx>
        <c:axId val="141243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1245440"/>
        <c:crosses val="autoZero"/>
        <c:auto val="1"/>
        <c:lblAlgn val="ctr"/>
        <c:lblOffset val="100"/>
        <c:noMultiLvlLbl val="0"/>
      </c:catAx>
      <c:valAx>
        <c:axId val="141245440"/>
        <c:scaling>
          <c:orientation val="minMax"/>
          <c:max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124390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4295692913553341E-2"/>
          <c:y val="0.87835323102237894"/>
          <c:w val="0.96496371715132723"/>
          <c:h val="0.121646768977621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58CA6A-D4F3-470E-B536-3E38BAA05EE2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6168000-480C-4B0B-A8D9-AE14F72A8FE4}">
      <dgm:prSet phldrT="[Tekst]" custT="1"/>
      <dgm:spPr/>
      <dgm:t>
        <a:bodyPr/>
        <a:lstStyle/>
        <a:p>
          <a:r>
            <a:rPr lang="pl-PL" sz="2800" dirty="0" smtClean="0"/>
            <a:t>Presja na wzrost plonów </a:t>
          </a:r>
          <a:br>
            <a:rPr lang="pl-PL" sz="2800" dirty="0" smtClean="0"/>
          </a:br>
          <a:r>
            <a:rPr lang="pl-PL" sz="2800" dirty="0" smtClean="0"/>
            <a:t>(pomimo nadprodukcji żywności!!)</a:t>
          </a:r>
          <a:endParaRPr lang="pl-PL" sz="2800" dirty="0"/>
        </a:p>
      </dgm:t>
    </dgm:pt>
    <dgm:pt modelId="{4714E0EE-DC21-4DE6-A4A7-E9CE55D635F4}" type="parTrans" cxnId="{2E488EDA-A6C7-4C38-B16F-248E105C03E6}">
      <dgm:prSet/>
      <dgm:spPr/>
      <dgm:t>
        <a:bodyPr/>
        <a:lstStyle/>
        <a:p>
          <a:endParaRPr lang="pl-PL"/>
        </a:p>
      </dgm:t>
    </dgm:pt>
    <dgm:pt modelId="{5F645FE8-EA9C-467A-BE74-E66854246365}" type="sibTrans" cxnId="{2E488EDA-A6C7-4C38-B16F-248E105C03E6}">
      <dgm:prSet/>
      <dgm:spPr/>
      <dgm:t>
        <a:bodyPr/>
        <a:lstStyle/>
        <a:p>
          <a:endParaRPr lang="pl-PL"/>
        </a:p>
      </dgm:t>
    </dgm:pt>
    <dgm:pt modelId="{376A5E87-063E-48F3-9B6C-FB7A80DE3121}">
      <dgm:prSet phldrT="[Tekst]" custT="1"/>
      <dgm:spPr/>
      <dgm:t>
        <a:bodyPr/>
        <a:lstStyle/>
        <a:p>
          <a:r>
            <a:rPr lang="pl-PL" sz="2800" dirty="0" smtClean="0"/>
            <a:t>Zmiany w środowisku</a:t>
          </a:r>
          <a:endParaRPr lang="pl-PL" sz="2800" dirty="0"/>
        </a:p>
      </dgm:t>
    </dgm:pt>
    <dgm:pt modelId="{2555C6A9-E7E7-4F74-B3B7-6E32A384BEB1}" type="parTrans" cxnId="{99C3E028-D131-4FE1-958A-E2FA7CA48012}">
      <dgm:prSet/>
      <dgm:spPr/>
      <dgm:t>
        <a:bodyPr/>
        <a:lstStyle/>
        <a:p>
          <a:endParaRPr lang="pl-PL"/>
        </a:p>
      </dgm:t>
    </dgm:pt>
    <dgm:pt modelId="{0073F2DD-7D95-4947-91C8-E89073D65968}" type="sibTrans" cxnId="{99C3E028-D131-4FE1-958A-E2FA7CA48012}">
      <dgm:prSet/>
      <dgm:spPr/>
      <dgm:t>
        <a:bodyPr/>
        <a:lstStyle/>
        <a:p>
          <a:endParaRPr lang="pl-PL"/>
        </a:p>
      </dgm:t>
    </dgm:pt>
    <dgm:pt modelId="{5D0EF20C-9C36-4371-A361-14F2C6C5E5AD}">
      <dgm:prSet phldrT="[Tekst]" custT="1"/>
      <dgm:spPr/>
      <dgm:t>
        <a:bodyPr/>
        <a:lstStyle/>
        <a:p>
          <a:r>
            <a:rPr lang="pl-PL" sz="2600" dirty="0" smtClean="0"/>
            <a:t>Upraszczanie krajobrazu</a:t>
          </a:r>
          <a:endParaRPr lang="pl-PL" sz="2600" dirty="0"/>
        </a:p>
      </dgm:t>
    </dgm:pt>
    <dgm:pt modelId="{65E67737-4306-4D56-9F80-DC185362D4F1}" type="parTrans" cxnId="{30DCFCC4-6757-4802-BB6C-D8EB8ADFAF07}">
      <dgm:prSet/>
      <dgm:spPr/>
      <dgm:t>
        <a:bodyPr/>
        <a:lstStyle/>
        <a:p>
          <a:endParaRPr lang="pl-PL"/>
        </a:p>
      </dgm:t>
    </dgm:pt>
    <dgm:pt modelId="{D80782EC-9CE7-4065-9572-014841D25B36}" type="sibTrans" cxnId="{30DCFCC4-6757-4802-BB6C-D8EB8ADFAF07}">
      <dgm:prSet/>
      <dgm:spPr/>
      <dgm:t>
        <a:bodyPr/>
        <a:lstStyle/>
        <a:p>
          <a:endParaRPr lang="pl-PL"/>
        </a:p>
      </dgm:t>
    </dgm:pt>
    <dgm:pt modelId="{9B11F734-C96B-4261-A25C-A5564253D282}">
      <dgm:prSet phldrT="[Tekst]" custT="1"/>
      <dgm:spPr/>
      <dgm:t>
        <a:bodyPr/>
        <a:lstStyle/>
        <a:p>
          <a:r>
            <a:rPr lang="pl-PL" sz="2600" dirty="0" smtClean="0"/>
            <a:t>Chemizacja, nowe odmiany, erozja itp.</a:t>
          </a:r>
          <a:endParaRPr lang="pl-PL" sz="2600" dirty="0"/>
        </a:p>
      </dgm:t>
    </dgm:pt>
    <dgm:pt modelId="{59C2FE97-C8B6-46F8-8F0F-1472DF742DC4}" type="parTrans" cxnId="{00131A86-E304-423F-96C4-ACB17C15744C}">
      <dgm:prSet/>
      <dgm:spPr/>
      <dgm:t>
        <a:bodyPr/>
        <a:lstStyle/>
        <a:p>
          <a:endParaRPr lang="pl-PL"/>
        </a:p>
      </dgm:t>
    </dgm:pt>
    <dgm:pt modelId="{A379FC1D-E3C7-48F9-9644-50A0498E4C74}" type="sibTrans" cxnId="{00131A86-E304-423F-96C4-ACB17C15744C}">
      <dgm:prSet/>
      <dgm:spPr/>
      <dgm:t>
        <a:bodyPr/>
        <a:lstStyle/>
        <a:p>
          <a:endParaRPr lang="pl-PL"/>
        </a:p>
      </dgm:t>
    </dgm:pt>
    <dgm:pt modelId="{891C4C2E-6137-4A13-B24A-A375390E99DE}">
      <dgm:prSet phldrT="[Tekst]" custT="1"/>
      <dgm:spPr/>
      <dgm:t>
        <a:bodyPr/>
        <a:lstStyle/>
        <a:p>
          <a:r>
            <a:rPr lang="pl-PL" sz="2800" dirty="0" smtClean="0"/>
            <a:t>Negatywne skutki </a:t>
          </a:r>
          <a:endParaRPr lang="pl-PL" sz="2800" dirty="0"/>
        </a:p>
      </dgm:t>
    </dgm:pt>
    <dgm:pt modelId="{E6178C27-2952-41F5-9E51-0B8669864A34}" type="parTrans" cxnId="{468E8950-5EEA-4048-A89B-BEAFED6F429C}">
      <dgm:prSet/>
      <dgm:spPr/>
      <dgm:t>
        <a:bodyPr/>
        <a:lstStyle/>
        <a:p>
          <a:endParaRPr lang="pl-PL"/>
        </a:p>
      </dgm:t>
    </dgm:pt>
    <dgm:pt modelId="{E2D027BD-FAD6-4371-9819-913680A02C17}" type="sibTrans" cxnId="{468E8950-5EEA-4048-A89B-BEAFED6F429C}">
      <dgm:prSet/>
      <dgm:spPr/>
      <dgm:t>
        <a:bodyPr/>
        <a:lstStyle/>
        <a:p>
          <a:endParaRPr lang="pl-PL"/>
        </a:p>
      </dgm:t>
    </dgm:pt>
    <dgm:pt modelId="{7167C0DC-29D6-466A-8063-F3DE0592EAB8}">
      <dgm:prSet phldrT="[Tekst]" custT="1"/>
      <dgm:spPr/>
      <dgm:t>
        <a:bodyPr/>
        <a:lstStyle/>
        <a:p>
          <a:r>
            <a:rPr lang="pl-PL" sz="2600" dirty="0" smtClean="0"/>
            <a:t>Bioróżnorodność</a:t>
          </a:r>
          <a:endParaRPr lang="pl-PL" sz="2600" dirty="0"/>
        </a:p>
      </dgm:t>
    </dgm:pt>
    <dgm:pt modelId="{1394D515-3271-4BD1-A5B5-9094A17FEF97}" type="parTrans" cxnId="{C0495377-FF12-4915-BBC1-DA0C41C16752}">
      <dgm:prSet/>
      <dgm:spPr/>
      <dgm:t>
        <a:bodyPr/>
        <a:lstStyle/>
        <a:p>
          <a:endParaRPr lang="pl-PL"/>
        </a:p>
      </dgm:t>
    </dgm:pt>
    <dgm:pt modelId="{3E5C6E1D-2AA3-49F8-9969-35CA84F08431}" type="sibTrans" cxnId="{C0495377-FF12-4915-BBC1-DA0C41C16752}">
      <dgm:prSet/>
      <dgm:spPr/>
      <dgm:t>
        <a:bodyPr/>
        <a:lstStyle/>
        <a:p>
          <a:endParaRPr lang="pl-PL"/>
        </a:p>
      </dgm:t>
    </dgm:pt>
    <dgm:pt modelId="{DA0FEABB-B3B0-4BF5-8D43-89125F68F96A}">
      <dgm:prSet phldrT="[Tekst]" custT="1"/>
      <dgm:spPr/>
      <dgm:t>
        <a:bodyPr/>
        <a:lstStyle/>
        <a:p>
          <a:r>
            <a:rPr lang="pl-PL" sz="2600" dirty="0" smtClean="0"/>
            <a:t>Usługi </a:t>
          </a:r>
          <a:r>
            <a:rPr lang="pl-PL" sz="2600" dirty="0" err="1" smtClean="0"/>
            <a:t>ekosystemowe</a:t>
          </a:r>
          <a:endParaRPr lang="pl-PL" sz="2600" dirty="0"/>
        </a:p>
      </dgm:t>
    </dgm:pt>
    <dgm:pt modelId="{D68432C6-DA13-4526-A529-A694293FA254}" type="parTrans" cxnId="{7681099B-41F8-4255-8AF1-414C97E47327}">
      <dgm:prSet/>
      <dgm:spPr/>
      <dgm:t>
        <a:bodyPr/>
        <a:lstStyle/>
        <a:p>
          <a:endParaRPr lang="pl-PL"/>
        </a:p>
      </dgm:t>
    </dgm:pt>
    <dgm:pt modelId="{BB2C1A9A-6A17-45A9-B507-6296F6E2F5F3}" type="sibTrans" cxnId="{7681099B-41F8-4255-8AF1-414C97E47327}">
      <dgm:prSet/>
      <dgm:spPr/>
      <dgm:t>
        <a:bodyPr/>
        <a:lstStyle/>
        <a:p>
          <a:endParaRPr lang="pl-PL"/>
        </a:p>
      </dgm:t>
    </dgm:pt>
    <dgm:pt modelId="{D71478CA-1CBB-4012-B5F5-958C07013D68}" type="pres">
      <dgm:prSet presAssocID="{2558CA6A-D4F3-470E-B536-3E38BAA05EE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74B46B63-67D2-4098-93E7-723883514C8D}" type="pres">
      <dgm:prSet presAssocID="{891C4C2E-6137-4A13-B24A-A375390E99DE}" presName="boxAndChildren" presStyleCnt="0"/>
      <dgm:spPr/>
    </dgm:pt>
    <dgm:pt modelId="{9B6A86A1-B380-4F81-9F0D-0EE0F108A8B2}" type="pres">
      <dgm:prSet presAssocID="{891C4C2E-6137-4A13-B24A-A375390E99DE}" presName="parentTextBox" presStyleLbl="node1" presStyleIdx="0" presStyleCnt="3"/>
      <dgm:spPr/>
      <dgm:t>
        <a:bodyPr/>
        <a:lstStyle/>
        <a:p>
          <a:endParaRPr lang="pl-PL"/>
        </a:p>
      </dgm:t>
    </dgm:pt>
    <dgm:pt modelId="{8B3E7E49-D041-4709-A651-070A059A7A1D}" type="pres">
      <dgm:prSet presAssocID="{891C4C2E-6137-4A13-B24A-A375390E99DE}" presName="entireBox" presStyleLbl="node1" presStyleIdx="0" presStyleCnt="3" custScaleY="42997" custLinFactNeighborX="-413" custLinFactNeighborY="-4743"/>
      <dgm:spPr/>
      <dgm:t>
        <a:bodyPr/>
        <a:lstStyle/>
        <a:p>
          <a:endParaRPr lang="pl-PL"/>
        </a:p>
      </dgm:t>
    </dgm:pt>
    <dgm:pt modelId="{6E091D15-AE55-4F59-9BCA-925D003E0748}" type="pres">
      <dgm:prSet presAssocID="{891C4C2E-6137-4A13-B24A-A375390E99DE}" presName="descendantBox" presStyleCnt="0"/>
      <dgm:spPr/>
    </dgm:pt>
    <dgm:pt modelId="{2D739CDB-8AF4-4E43-96F4-9AEDCDF949E5}" type="pres">
      <dgm:prSet presAssocID="{7167C0DC-29D6-466A-8063-F3DE0592EAB8}" presName="childTextBox" presStyleLbl="fgAccFollowNode1" presStyleIdx="0" presStyleCnt="4" custScaleX="90617" custScaleY="30892" custLinFactNeighborX="-36" custLinFactNeighborY="-5133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5648370-E19D-4840-82C0-6E9AF4E25F33}" type="pres">
      <dgm:prSet presAssocID="{DA0FEABB-B3B0-4BF5-8D43-89125F68F96A}" presName="childTextBox" presStyleLbl="fgAccFollowNode1" presStyleIdx="1" presStyleCnt="4" custScaleY="33257" custLinFactNeighborX="-824" custLinFactNeighborY="-5097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F88FAAD-6C60-45B7-9055-CA76AEEFBC96}" type="pres">
      <dgm:prSet presAssocID="{0073F2DD-7D95-4947-91C8-E89073D65968}" presName="sp" presStyleCnt="0"/>
      <dgm:spPr/>
    </dgm:pt>
    <dgm:pt modelId="{EEE73386-B2C1-457C-BE61-08D3E2CE801E}" type="pres">
      <dgm:prSet presAssocID="{376A5E87-063E-48F3-9B6C-FB7A80DE3121}" presName="arrowAndChildren" presStyleCnt="0"/>
      <dgm:spPr/>
    </dgm:pt>
    <dgm:pt modelId="{9029DA02-5475-47F6-98EA-00BEEF09368E}" type="pres">
      <dgm:prSet presAssocID="{376A5E87-063E-48F3-9B6C-FB7A80DE3121}" presName="parentTextArrow" presStyleLbl="node1" presStyleIdx="0" presStyleCnt="3"/>
      <dgm:spPr/>
      <dgm:t>
        <a:bodyPr/>
        <a:lstStyle/>
        <a:p>
          <a:endParaRPr lang="pl-PL"/>
        </a:p>
      </dgm:t>
    </dgm:pt>
    <dgm:pt modelId="{1ED7BCFC-1746-4725-9CAA-2EC6C57B1C30}" type="pres">
      <dgm:prSet presAssocID="{376A5E87-063E-48F3-9B6C-FB7A80DE3121}" presName="arrow" presStyleLbl="node1" presStyleIdx="1" presStyleCnt="3" custScaleY="50321" custLinFactNeighborY="-1504"/>
      <dgm:spPr/>
      <dgm:t>
        <a:bodyPr/>
        <a:lstStyle/>
        <a:p>
          <a:endParaRPr lang="pl-PL"/>
        </a:p>
      </dgm:t>
    </dgm:pt>
    <dgm:pt modelId="{43BDC934-A946-4189-AFD1-45CBEC6C95FC}" type="pres">
      <dgm:prSet presAssocID="{376A5E87-063E-48F3-9B6C-FB7A80DE3121}" presName="descendantArrow" presStyleCnt="0"/>
      <dgm:spPr/>
    </dgm:pt>
    <dgm:pt modelId="{A80522A7-595B-4A9C-BA50-D77A46C173AC}" type="pres">
      <dgm:prSet presAssocID="{5D0EF20C-9C36-4371-A361-14F2C6C5E5AD}" presName="childTextArrow" presStyleLbl="fgAccFollowNode1" presStyleIdx="2" presStyleCnt="4" custScaleX="94770" custScaleY="48379" custLinFactNeighborY="-1255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8EB6880-D765-4B81-A888-3BEFFC7A44FB}" type="pres">
      <dgm:prSet presAssocID="{9B11F734-C96B-4261-A25C-A5564253D282}" presName="childTextArrow" presStyleLbl="fgAccFollowNode1" presStyleIdx="3" presStyleCnt="4" custScaleX="93765" custScaleY="50286" custLinFactNeighborX="-826" custLinFactNeighborY="-1219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B83C66A-3DE9-4BA0-A161-5C151115AE3A}" type="pres">
      <dgm:prSet presAssocID="{5F645FE8-EA9C-467A-BE74-E66854246365}" presName="sp" presStyleCnt="0"/>
      <dgm:spPr/>
    </dgm:pt>
    <dgm:pt modelId="{C873CDDB-A085-4907-B03F-6E40E18C267B}" type="pres">
      <dgm:prSet presAssocID="{C6168000-480C-4B0B-A8D9-AE14F72A8FE4}" presName="arrowAndChildren" presStyleCnt="0"/>
      <dgm:spPr/>
    </dgm:pt>
    <dgm:pt modelId="{F1DB0AD7-CBAB-492E-B416-8912E6FF6455}" type="pres">
      <dgm:prSet presAssocID="{C6168000-480C-4B0B-A8D9-AE14F72A8FE4}" presName="parentTextArrow" presStyleLbl="node1" presStyleIdx="2" presStyleCnt="3" custScaleY="35180" custLinFactNeighborY="-1612"/>
      <dgm:spPr/>
      <dgm:t>
        <a:bodyPr/>
        <a:lstStyle/>
        <a:p>
          <a:endParaRPr lang="pl-PL"/>
        </a:p>
      </dgm:t>
    </dgm:pt>
  </dgm:ptLst>
  <dgm:cxnLst>
    <dgm:cxn modelId="{1F084B74-90C3-4FA7-9071-17939FCBB840}" type="presOf" srcId="{891C4C2E-6137-4A13-B24A-A375390E99DE}" destId="{8B3E7E49-D041-4709-A651-070A059A7A1D}" srcOrd="1" destOrd="0" presId="urn:microsoft.com/office/officeart/2005/8/layout/process4"/>
    <dgm:cxn modelId="{99C3E028-D131-4FE1-958A-E2FA7CA48012}" srcId="{2558CA6A-D4F3-470E-B536-3E38BAA05EE2}" destId="{376A5E87-063E-48F3-9B6C-FB7A80DE3121}" srcOrd="1" destOrd="0" parTransId="{2555C6A9-E7E7-4F74-B3B7-6E32A384BEB1}" sibTransId="{0073F2DD-7D95-4947-91C8-E89073D65968}"/>
    <dgm:cxn modelId="{7681099B-41F8-4255-8AF1-414C97E47327}" srcId="{891C4C2E-6137-4A13-B24A-A375390E99DE}" destId="{DA0FEABB-B3B0-4BF5-8D43-89125F68F96A}" srcOrd="1" destOrd="0" parTransId="{D68432C6-DA13-4526-A529-A694293FA254}" sibTransId="{BB2C1A9A-6A17-45A9-B507-6296F6E2F5F3}"/>
    <dgm:cxn modelId="{21EC33FE-8A06-4289-8D13-56CC36DB2811}" type="presOf" srcId="{2558CA6A-D4F3-470E-B536-3E38BAA05EE2}" destId="{D71478CA-1CBB-4012-B5F5-958C07013D68}" srcOrd="0" destOrd="0" presId="urn:microsoft.com/office/officeart/2005/8/layout/process4"/>
    <dgm:cxn modelId="{30DCFCC4-6757-4802-BB6C-D8EB8ADFAF07}" srcId="{376A5E87-063E-48F3-9B6C-FB7A80DE3121}" destId="{5D0EF20C-9C36-4371-A361-14F2C6C5E5AD}" srcOrd="0" destOrd="0" parTransId="{65E67737-4306-4D56-9F80-DC185362D4F1}" sibTransId="{D80782EC-9CE7-4065-9572-014841D25B36}"/>
    <dgm:cxn modelId="{5C111DB8-A229-4888-B27D-E0FD8598D2DE}" type="presOf" srcId="{376A5E87-063E-48F3-9B6C-FB7A80DE3121}" destId="{9029DA02-5475-47F6-98EA-00BEEF09368E}" srcOrd="0" destOrd="0" presId="urn:microsoft.com/office/officeart/2005/8/layout/process4"/>
    <dgm:cxn modelId="{F2E93205-5142-4350-87C4-A9C102726B84}" type="presOf" srcId="{7167C0DC-29D6-466A-8063-F3DE0592EAB8}" destId="{2D739CDB-8AF4-4E43-96F4-9AEDCDF949E5}" srcOrd="0" destOrd="0" presId="urn:microsoft.com/office/officeart/2005/8/layout/process4"/>
    <dgm:cxn modelId="{53A26A24-E9C1-414B-A78C-8552B6233C01}" type="presOf" srcId="{9B11F734-C96B-4261-A25C-A5564253D282}" destId="{E8EB6880-D765-4B81-A888-3BEFFC7A44FB}" srcOrd="0" destOrd="0" presId="urn:microsoft.com/office/officeart/2005/8/layout/process4"/>
    <dgm:cxn modelId="{5D5DF84D-973F-42E8-932C-243940456881}" type="presOf" srcId="{C6168000-480C-4B0B-A8D9-AE14F72A8FE4}" destId="{F1DB0AD7-CBAB-492E-B416-8912E6FF6455}" srcOrd="0" destOrd="0" presId="urn:microsoft.com/office/officeart/2005/8/layout/process4"/>
    <dgm:cxn modelId="{2E488EDA-A6C7-4C38-B16F-248E105C03E6}" srcId="{2558CA6A-D4F3-470E-B536-3E38BAA05EE2}" destId="{C6168000-480C-4B0B-A8D9-AE14F72A8FE4}" srcOrd="0" destOrd="0" parTransId="{4714E0EE-DC21-4DE6-A4A7-E9CE55D635F4}" sibTransId="{5F645FE8-EA9C-467A-BE74-E66854246365}"/>
    <dgm:cxn modelId="{C61A6D30-7F38-44D6-A3FA-5B3D925517A0}" type="presOf" srcId="{DA0FEABB-B3B0-4BF5-8D43-89125F68F96A}" destId="{55648370-E19D-4840-82C0-6E9AF4E25F33}" srcOrd="0" destOrd="0" presId="urn:microsoft.com/office/officeart/2005/8/layout/process4"/>
    <dgm:cxn modelId="{00131A86-E304-423F-96C4-ACB17C15744C}" srcId="{376A5E87-063E-48F3-9B6C-FB7A80DE3121}" destId="{9B11F734-C96B-4261-A25C-A5564253D282}" srcOrd="1" destOrd="0" parTransId="{59C2FE97-C8B6-46F8-8F0F-1472DF742DC4}" sibTransId="{A379FC1D-E3C7-48F9-9644-50A0498E4C74}"/>
    <dgm:cxn modelId="{468E8950-5EEA-4048-A89B-BEAFED6F429C}" srcId="{2558CA6A-D4F3-470E-B536-3E38BAA05EE2}" destId="{891C4C2E-6137-4A13-B24A-A375390E99DE}" srcOrd="2" destOrd="0" parTransId="{E6178C27-2952-41F5-9E51-0B8669864A34}" sibTransId="{E2D027BD-FAD6-4371-9819-913680A02C17}"/>
    <dgm:cxn modelId="{4EBB8558-D8C7-4DE3-BE0D-75E898C7992D}" type="presOf" srcId="{5D0EF20C-9C36-4371-A361-14F2C6C5E5AD}" destId="{A80522A7-595B-4A9C-BA50-D77A46C173AC}" srcOrd="0" destOrd="0" presId="urn:microsoft.com/office/officeart/2005/8/layout/process4"/>
    <dgm:cxn modelId="{EA3B8EC3-9B99-4A48-A0CC-8C2D2F74D1C4}" type="presOf" srcId="{376A5E87-063E-48F3-9B6C-FB7A80DE3121}" destId="{1ED7BCFC-1746-4725-9CAA-2EC6C57B1C30}" srcOrd="1" destOrd="0" presId="urn:microsoft.com/office/officeart/2005/8/layout/process4"/>
    <dgm:cxn modelId="{0A091ADD-18FD-4388-A1A8-02DA3692D6C5}" type="presOf" srcId="{891C4C2E-6137-4A13-B24A-A375390E99DE}" destId="{9B6A86A1-B380-4F81-9F0D-0EE0F108A8B2}" srcOrd="0" destOrd="0" presId="urn:microsoft.com/office/officeart/2005/8/layout/process4"/>
    <dgm:cxn modelId="{C0495377-FF12-4915-BBC1-DA0C41C16752}" srcId="{891C4C2E-6137-4A13-B24A-A375390E99DE}" destId="{7167C0DC-29D6-466A-8063-F3DE0592EAB8}" srcOrd="0" destOrd="0" parTransId="{1394D515-3271-4BD1-A5B5-9094A17FEF97}" sibTransId="{3E5C6E1D-2AA3-49F8-9969-35CA84F08431}"/>
    <dgm:cxn modelId="{BC528DCD-F690-4DF4-B8E4-C331CCA7898B}" type="presParOf" srcId="{D71478CA-1CBB-4012-B5F5-958C07013D68}" destId="{74B46B63-67D2-4098-93E7-723883514C8D}" srcOrd="0" destOrd="0" presId="urn:microsoft.com/office/officeart/2005/8/layout/process4"/>
    <dgm:cxn modelId="{BE2448EC-F25F-496D-AB65-E3457CC4CD0C}" type="presParOf" srcId="{74B46B63-67D2-4098-93E7-723883514C8D}" destId="{9B6A86A1-B380-4F81-9F0D-0EE0F108A8B2}" srcOrd="0" destOrd="0" presId="urn:microsoft.com/office/officeart/2005/8/layout/process4"/>
    <dgm:cxn modelId="{E4D7F053-92F2-4DD8-A4A4-8B4B0D1A2238}" type="presParOf" srcId="{74B46B63-67D2-4098-93E7-723883514C8D}" destId="{8B3E7E49-D041-4709-A651-070A059A7A1D}" srcOrd="1" destOrd="0" presId="urn:microsoft.com/office/officeart/2005/8/layout/process4"/>
    <dgm:cxn modelId="{3136F6DA-5EA3-4AA5-8FAE-C34F71AA4070}" type="presParOf" srcId="{74B46B63-67D2-4098-93E7-723883514C8D}" destId="{6E091D15-AE55-4F59-9BCA-925D003E0748}" srcOrd="2" destOrd="0" presId="urn:microsoft.com/office/officeart/2005/8/layout/process4"/>
    <dgm:cxn modelId="{CD881339-9296-4E1E-A79B-A32177CE74F5}" type="presParOf" srcId="{6E091D15-AE55-4F59-9BCA-925D003E0748}" destId="{2D739CDB-8AF4-4E43-96F4-9AEDCDF949E5}" srcOrd="0" destOrd="0" presId="urn:microsoft.com/office/officeart/2005/8/layout/process4"/>
    <dgm:cxn modelId="{F2A0CADC-476F-4FCF-92A0-744AC6A5CA72}" type="presParOf" srcId="{6E091D15-AE55-4F59-9BCA-925D003E0748}" destId="{55648370-E19D-4840-82C0-6E9AF4E25F33}" srcOrd="1" destOrd="0" presId="urn:microsoft.com/office/officeart/2005/8/layout/process4"/>
    <dgm:cxn modelId="{4BD3EB08-AAD9-41CA-9B22-004055BA1475}" type="presParOf" srcId="{D71478CA-1CBB-4012-B5F5-958C07013D68}" destId="{7F88FAAD-6C60-45B7-9055-CA76AEEFBC96}" srcOrd="1" destOrd="0" presId="urn:microsoft.com/office/officeart/2005/8/layout/process4"/>
    <dgm:cxn modelId="{D4813E51-53CF-4C24-B258-589730A48F8D}" type="presParOf" srcId="{D71478CA-1CBB-4012-B5F5-958C07013D68}" destId="{EEE73386-B2C1-457C-BE61-08D3E2CE801E}" srcOrd="2" destOrd="0" presId="urn:microsoft.com/office/officeart/2005/8/layout/process4"/>
    <dgm:cxn modelId="{780D154A-3944-4238-936F-7E7EFE96E2D8}" type="presParOf" srcId="{EEE73386-B2C1-457C-BE61-08D3E2CE801E}" destId="{9029DA02-5475-47F6-98EA-00BEEF09368E}" srcOrd="0" destOrd="0" presId="urn:microsoft.com/office/officeart/2005/8/layout/process4"/>
    <dgm:cxn modelId="{E3D96BB0-4C74-443D-8D24-7F70A8CD75DC}" type="presParOf" srcId="{EEE73386-B2C1-457C-BE61-08D3E2CE801E}" destId="{1ED7BCFC-1746-4725-9CAA-2EC6C57B1C30}" srcOrd="1" destOrd="0" presId="urn:microsoft.com/office/officeart/2005/8/layout/process4"/>
    <dgm:cxn modelId="{A942F059-BFB1-43C8-A4C0-0A40822A60DD}" type="presParOf" srcId="{EEE73386-B2C1-457C-BE61-08D3E2CE801E}" destId="{43BDC934-A946-4189-AFD1-45CBEC6C95FC}" srcOrd="2" destOrd="0" presId="urn:microsoft.com/office/officeart/2005/8/layout/process4"/>
    <dgm:cxn modelId="{99608BD1-E8C7-40FF-95C4-E5FD37E97901}" type="presParOf" srcId="{43BDC934-A946-4189-AFD1-45CBEC6C95FC}" destId="{A80522A7-595B-4A9C-BA50-D77A46C173AC}" srcOrd="0" destOrd="0" presId="urn:microsoft.com/office/officeart/2005/8/layout/process4"/>
    <dgm:cxn modelId="{1EE41F4D-8DB1-44F1-901F-086CC07B0FEE}" type="presParOf" srcId="{43BDC934-A946-4189-AFD1-45CBEC6C95FC}" destId="{E8EB6880-D765-4B81-A888-3BEFFC7A44FB}" srcOrd="1" destOrd="0" presId="urn:microsoft.com/office/officeart/2005/8/layout/process4"/>
    <dgm:cxn modelId="{6CED9BBD-ED99-48EF-AD76-3942B33145E1}" type="presParOf" srcId="{D71478CA-1CBB-4012-B5F5-958C07013D68}" destId="{DB83C66A-3DE9-4BA0-A161-5C151115AE3A}" srcOrd="3" destOrd="0" presId="urn:microsoft.com/office/officeart/2005/8/layout/process4"/>
    <dgm:cxn modelId="{EB288268-CDF9-4AEE-AE43-8D0313074A96}" type="presParOf" srcId="{D71478CA-1CBB-4012-B5F5-958C07013D68}" destId="{C873CDDB-A085-4907-B03F-6E40E18C267B}" srcOrd="4" destOrd="0" presId="urn:microsoft.com/office/officeart/2005/8/layout/process4"/>
    <dgm:cxn modelId="{69A14A4C-D527-473F-B00B-60CD9EC391F1}" type="presParOf" srcId="{C873CDDB-A085-4907-B03F-6E40E18C267B}" destId="{F1DB0AD7-CBAB-492E-B416-8912E6FF645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E7E49-D041-4709-A651-070A059A7A1D}">
      <dsp:nvSpPr>
        <dsp:cNvPr id="0" name=""/>
        <dsp:cNvSpPr/>
      </dsp:nvSpPr>
      <dsp:spPr>
        <a:xfrm>
          <a:off x="0" y="4194744"/>
          <a:ext cx="8712968" cy="14561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/>
            <a:t>Negatywne skutki </a:t>
          </a:r>
          <a:endParaRPr lang="pl-PL" sz="2800" kern="1200" dirty="0"/>
        </a:p>
      </dsp:txBody>
      <dsp:txXfrm>
        <a:off x="0" y="4194744"/>
        <a:ext cx="8712968" cy="786319"/>
      </dsp:txXfrm>
    </dsp:sp>
    <dsp:sp modelId="{2D739CDB-8AF4-4E43-96F4-9AEDCDF949E5}">
      <dsp:nvSpPr>
        <dsp:cNvPr id="0" name=""/>
        <dsp:cNvSpPr/>
      </dsp:nvSpPr>
      <dsp:spPr>
        <a:xfrm>
          <a:off x="0" y="4889771"/>
          <a:ext cx="4140474" cy="4812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Bioróżnorodność</a:t>
          </a:r>
          <a:endParaRPr lang="pl-PL" sz="2600" kern="1200" dirty="0"/>
        </a:p>
      </dsp:txBody>
      <dsp:txXfrm>
        <a:off x="0" y="4889771"/>
        <a:ext cx="4140474" cy="481250"/>
      </dsp:txXfrm>
    </dsp:sp>
    <dsp:sp modelId="{55648370-E19D-4840-82C0-6E9AF4E25F33}">
      <dsp:nvSpPr>
        <dsp:cNvPr id="0" name=""/>
        <dsp:cNvSpPr/>
      </dsp:nvSpPr>
      <dsp:spPr>
        <a:xfrm>
          <a:off x="4104469" y="4876911"/>
          <a:ext cx="4569202" cy="5180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Usługi </a:t>
          </a:r>
          <a:r>
            <a:rPr lang="pl-PL" sz="2600" kern="1200" dirty="0" err="1" smtClean="0"/>
            <a:t>ekosystemowe</a:t>
          </a:r>
          <a:endParaRPr lang="pl-PL" sz="2600" kern="1200" dirty="0"/>
        </a:p>
      </dsp:txBody>
      <dsp:txXfrm>
        <a:off x="4104469" y="4876911"/>
        <a:ext cx="4569202" cy="518093"/>
      </dsp:txXfrm>
    </dsp:sp>
    <dsp:sp modelId="{1ED7BCFC-1746-4725-9CAA-2EC6C57B1C30}">
      <dsp:nvSpPr>
        <dsp:cNvPr id="0" name=""/>
        <dsp:cNvSpPr/>
      </dsp:nvSpPr>
      <dsp:spPr>
        <a:xfrm rot="10800000">
          <a:off x="0" y="1706798"/>
          <a:ext cx="8712968" cy="262103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/>
            <a:t>Zmiany w środowisku</a:t>
          </a:r>
          <a:endParaRPr lang="pl-PL" sz="2800" kern="1200" dirty="0"/>
        </a:p>
      </dsp:txBody>
      <dsp:txXfrm rot="-10800000">
        <a:off x="0" y="1706798"/>
        <a:ext cx="8712968" cy="919983"/>
      </dsp:txXfrm>
    </dsp:sp>
    <dsp:sp modelId="{A80522A7-595B-4A9C-BA50-D77A46C173AC}">
      <dsp:nvSpPr>
        <dsp:cNvPr id="0" name=""/>
        <dsp:cNvSpPr/>
      </dsp:nvSpPr>
      <dsp:spPr>
        <a:xfrm>
          <a:off x="1084" y="2525975"/>
          <a:ext cx="4378616" cy="7534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Upraszczanie krajobrazu</a:t>
          </a:r>
          <a:endParaRPr lang="pl-PL" sz="2600" kern="1200" dirty="0"/>
        </a:p>
      </dsp:txBody>
      <dsp:txXfrm>
        <a:off x="1084" y="2525975"/>
        <a:ext cx="4378616" cy="753445"/>
      </dsp:txXfrm>
    </dsp:sp>
    <dsp:sp modelId="{E8EB6880-D765-4B81-A888-3BEFFC7A44FB}">
      <dsp:nvSpPr>
        <dsp:cNvPr id="0" name=""/>
        <dsp:cNvSpPr/>
      </dsp:nvSpPr>
      <dsp:spPr>
        <a:xfrm>
          <a:off x="4341537" y="2516825"/>
          <a:ext cx="4332182" cy="7831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Chemizacja, nowe odmiany, erozja itp.</a:t>
          </a:r>
          <a:endParaRPr lang="pl-PL" sz="2600" kern="1200" dirty="0"/>
        </a:p>
      </dsp:txBody>
      <dsp:txXfrm>
        <a:off x="4341537" y="2516825"/>
        <a:ext cx="4332182" cy="783144"/>
      </dsp:txXfrm>
    </dsp:sp>
    <dsp:sp modelId="{F1DB0AD7-CBAB-492E-B416-8912E6FF6455}">
      <dsp:nvSpPr>
        <dsp:cNvPr id="0" name=""/>
        <dsp:cNvSpPr/>
      </dsp:nvSpPr>
      <dsp:spPr>
        <a:xfrm rot="10800000">
          <a:off x="0" y="0"/>
          <a:ext cx="8712968" cy="183239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/>
            <a:t>Presja na wzrost plonów </a:t>
          </a:r>
          <a:br>
            <a:rPr lang="pl-PL" sz="2800" kern="1200" dirty="0" smtClean="0"/>
          </a:br>
          <a:r>
            <a:rPr lang="pl-PL" sz="2800" kern="1200" dirty="0" smtClean="0"/>
            <a:t>(pomimo nadprodukcji żywności!!)</a:t>
          </a:r>
          <a:endParaRPr lang="pl-PL" sz="2800" kern="1200" dirty="0"/>
        </a:p>
      </dsp:txBody>
      <dsp:txXfrm rot="10800000">
        <a:off x="0" y="0"/>
        <a:ext cx="8712968" cy="11906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E51DF-FB21-4C63-9B6A-0132FA0C16AB}" type="datetimeFigureOut">
              <a:rPr lang="pl-PL" smtClean="0"/>
              <a:t>21.11.2019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41196-45E8-4C24-B53D-7D558357A9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2925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1196-45E8-4C24-B53D-7D558357A91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9982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41196-45E8-4C24-B53D-7D558357A912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2205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4FE71-02A8-4E95-9BC6-9D5086086377}" type="datetimeFigureOut">
              <a:rPr lang="pl-PL"/>
              <a:pPr>
                <a:defRPr/>
              </a:pPr>
              <a:t>21.11.2019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99F06-17D7-49D7-9608-4CD456C3391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132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ED00B-AEB6-4B94-82F7-44E282D81C3A}" type="datetimeFigureOut">
              <a:rPr lang="pl-PL"/>
              <a:pPr>
                <a:defRPr/>
              </a:pPr>
              <a:t>21.11.2019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60A5F-C997-4BA6-8121-907DFA2A8DA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509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BA7FA-3620-4C1E-B61B-B3C0EF960E29}" type="datetimeFigureOut">
              <a:rPr lang="pl-PL"/>
              <a:pPr>
                <a:defRPr/>
              </a:pPr>
              <a:t>21.11.2019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C591C-4EC8-4D9F-81FA-B65EF62B5E4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469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4231E-5C89-4639-A7C2-9A39D8997091}" type="datetimeFigureOut">
              <a:rPr lang="pl-PL"/>
              <a:pPr>
                <a:defRPr/>
              </a:pPr>
              <a:t>21.11.2019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67BC6-0BE3-4345-9C3A-DA173E4D0CC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259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2D514-0AB2-4BDA-BFC0-2EB82C838631}" type="datetimeFigureOut">
              <a:rPr lang="pl-PL"/>
              <a:pPr>
                <a:defRPr/>
              </a:pPr>
              <a:t>21.11.2019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26940-4AA9-4A4A-AF52-D186DCB04CA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3874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F9D13-6118-439C-A372-5CD9945B072D}" type="datetimeFigureOut">
              <a:rPr lang="pl-PL"/>
              <a:pPr>
                <a:defRPr/>
              </a:pPr>
              <a:t>21.11.2019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6B8E7-8EE8-4650-8A03-CA80C4585A6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2711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7A823-E36C-4573-BF01-823905062CB0}" type="datetimeFigureOut">
              <a:rPr lang="pl-PL"/>
              <a:pPr>
                <a:defRPr/>
              </a:pPr>
              <a:t>21.11.2019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9E518-977A-4AF5-8CB7-D50EAD157C1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1786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5746E-228C-43EE-B67E-755434F30836}" type="datetimeFigureOut">
              <a:rPr lang="pl-PL"/>
              <a:pPr>
                <a:defRPr/>
              </a:pPr>
              <a:t>21.11.2019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5D9A6-98D4-4E03-9107-906CB396AD0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8859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D9CD9-2293-41FF-BC9F-AFAEB12E10A6}" type="datetimeFigureOut">
              <a:rPr lang="pl-PL"/>
              <a:pPr>
                <a:defRPr/>
              </a:pPr>
              <a:t>21.11.2019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8A265-56E2-437E-ABB3-34ABC630B63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3182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0A899-8021-4E4F-B862-6EE062EA7674}" type="datetimeFigureOut">
              <a:rPr lang="pl-PL"/>
              <a:pPr>
                <a:defRPr/>
              </a:pPr>
              <a:t>21.11.2019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B331E-9ACC-415F-B2BC-6080A4DDD3C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5952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46494-73FB-4919-9C97-495C99473102}" type="datetimeFigureOut">
              <a:rPr lang="pl-PL"/>
              <a:pPr>
                <a:defRPr/>
              </a:pPr>
              <a:t>21.11.2019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98A65-82C1-4956-9A76-63B8BA55FEC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308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693F2D-10B3-47BE-A836-FC26B0380709}" type="datetimeFigureOut">
              <a:rPr lang="pl-PL"/>
              <a:pPr>
                <a:defRPr/>
              </a:pPr>
              <a:t>21.11.2019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E4E8741-62C6-4EF9-A82F-8263CF948DD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3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Prostokąt 3"/>
          <p:cNvSpPr>
            <a:spLocks noChangeArrowheads="1"/>
          </p:cNvSpPr>
          <p:nvPr/>
        </p:nvSpPr>
        <p:spPr bwMode="auto">
          <a:xfrm>
            <a:off x="179512" y="260648"/>
            <a:ext cx="8748972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l-PL" sz="2800" dirty="0">
                <a:solidFill>
                  <a:srgbClr val="002060"/>
                </a:solidFill>
              </a:rPr>
              <a:t>Ocena efektywności pasów kwietnych w zwiększaniu różnorodności biologicznej na terenach rolniczych </a:t>
            </a:r>
            <a:r>
              <a:rPr lang="pl-PL" sz="2800" dirty="0" smtClean="0">
                <a:solidFill>
                  <a:srgbClr val="002060"/>
                </a:solidFill>
              </a:rPr>
              <a:t/>
            </a:r>
            <a:br>
              <a:rPr lang="pl-PL" sz="2800" dirty="0" smtClean="0">
                <a:solidFill>
                  <a:srgbClr val="002060"/>
                </a:solidFill>
              </a:rPr>
            </a:br>
            <a:r>
              <a:rPr lang="pl-PL" sz="2800" dirty="0" smtClean="0">
                <a:solidFill>
                  <a:srgbClr val="002060"/>
                </a:solidFill>
              </a:rPr>
              <a:t>i </a:t>
            </a:r>
            <a:r>
              <a:rPr lang="pl-PL" sz="2800" dirty="0">
                <a:solidFill>
                  <a:srgbClr val="002060"/>
                </a:solidFill>
              </a:rPr>
              <a:t>w redukcji liczebności </a:t>
            </a:r>
            <a:r>
              <a:rPr lang="pl-PL" sz="2800" dirty="0" err="1">
                <a:solidFill>
                  <a:srgbClr val="002060"/>
                </a:solidFill>
              </a:rPr>
              <a:t>agrofagów</a:t>
            </a:r>
            <a:r>
              <a:rPr lang="pl-PL" sz="2800" dirty="0">
                <a:solidFill>
                  <a:srgbClr val="002060"/>
                </a:solidFill>
              </a:rPr>
              <a:t> na ekologicznej uprawie </a:t>
            </a:r>
            <a:r>
              <a:rPr lang="pl-PL" sz="2800" dirty="0" smtClean="0">
                <a:solidFill>
                  <a:srgbClr val="002060"/>
                </a:solidFill>
              </a:rPr>
              <a:t>zbożowej (</a:t>
            </a:r>
            <a:r>
              <a:rPr lang="en-US" sz="2800" dirty="0" smtClean="0">
                <a:solidFill>
                  <a:srgbClr val="002060"/>
                </a:solidFill>
              </a:rPr>
              <a:t>PJ.re.027.10.2019</a:t>
            </a:r>
            <a:r>
              <a:rPr lang="pl-PL" sz="2800" dirty="0" smtClean="0">
                <a:solidFill>
                  <a:srgbClr val="002060"/>
                </a:solidFill>
              </a:rPr>
              <a:t>)</a:t>
            </a:r>
            <a:endParaRPr lang="pl-PL" altLang="pl-PL" sz="2800" dirty="0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pl-PL" altLang="pl-PL" sz="2400" i="1" dirty="0" smtClean="0"/>
              <a:t>w ramach badań nt.</a:t>
            </a:r>
          </a:p>
          <a:p>
            <a:pPr algn="ctr" eaLnBrk="1" hangingPunct="1"/>
            <a:r>
              <a:rPr lang="en-US" sz="2400" i="1" dirty="0" err="1"/>
              <a:t>Uprawy</a:t>
            </a:r>
            <a:r>
              <a:rPr lang="en-US" sz="2400" i="1" dirty="0"/>
              <a:t> </a:t>
            </a:r>
            <a:r>
              <a:rPr lang="en-US" sz="2400" i="1" dirty="0" err="1"/>
              <a:t>polowe</a:t>
            </a:r>
            <a:r>
              <a:rPr lang="en-US" sz="2400" i="1" dirty="0"/>
              <a:t> </a:t>
            </a:r>
            <a:r>
              <a:rPr lang="en-US" sz="2400" i="1" dirty="0" err="1"/>
              <a:t>metodami</a:t>
            </a:r>
            <a:r>
              <a:rPr lang="en-US" sz="2400" i="1" dirty="0"/>
              <a:t> </a:t>
            </a:r>
            <a:r>
              <a:rPr lang="en-US" sz="2400" i="1" dirty="0" err="1"/>
              <a:t>ekologicznymi</a:t>
            </a:r>
            <a:r>
              <a:rPr lang="en-US" sz="2400" i="1" dirty="0"/>
              <a:t>: </a:t>
            </a:r>
            <a:r>
              <a:rPr lang="en-US" sz="2400" i="1" dirty="0" err="1"/>
              <a:t>określenie</a:t>
            </a:r>
            <a:r>
              <a:rPr lang="en-US" sz="2400" i="1" dirty="0"/>
              <a:t> </a:t>
            </a:r>
            <a:r>
              <a:rPr lang="en-US" sz="2400" i="1" dirty="0" err="1"/>
              <a:t>innowacyjnych</a:t>
            </a:r>
            <a:r>
              <a:rPr lang="en-US" sz="2400" i="1" dirty="0"/>
              <a:t> </a:t>
            </a:r>
            <a:r>
              <a:rPr lang="en-US" sz="2400" i="1" dirty="0" err="1"/>
              <a:t>rozwiązań</a:t>
            </a:r>
            <a:r>
              <a:rPr lang="en-US" sz="2400" i="1" dirty="0"/>
              <a:t> w </a:t>
            </a:r>
            <a:r>
              <a:rPr lang="en-US" sz="2400" i="1" dirty="0" err="1"/>
              <a:t>zakresie</a:t>
            </a:r>
            <a:r>
              <a:rPr lang="en-US" sz="2400" i="1" dirty="0"/>
              <a:t> </a:t>
            </a:r>
            <a:r>
              <a:rPr lang="en-US" sz="2400" i="1" dirty="0" err="1"/>
              <a:t>ochrony</a:t>
            </a:r>
            <a:r>
              <a:rPr lang="en-US" sz="2400" i="1" dirty="0"/>
              <a:t> </a:t>
            </a:r>
            <a:r>
              <a:rPr lang="en-US" sz="2400" i="1" dirty="0" err="1"/>
              <a:t>przed</a:t>
            </a:r>
            <a:r>
              <a:rPr lang="en-US" sz="2400" i="1" dirty="0"/>
              <a:t> </a:t>
            </a:r>
            <a:r>
              <a:rPr lang="en-US" sz="2400" i="1" dirty="0" err="1"/>
              <a:t>agrofagami</a:t>
            </a:r>
            <a:r>
              <a:rPr lang="en-US" sz="2400" i="1" dirty="0"/>
              <a:t> w </a:t>
            </a:r>
            <a:r>
              <a:rPr lang="en-US" sz="2400" i="1" dirty="0" err="1"/>
              <a:t>ekologicznej</a:t>
            </a:r>
            <a:r>
              <a:rPr lang="en-US" sz="2400" i="1" dirty="0"/>
              <a:t> </a:t>
            </a:r>
            <a:r>
              <a:rPr lang="en-US" sz="2400" i="1" dirty="0" err="1"/>
              <a:t>uprawie</a:t>
            </a:r>
            <a:r>
              <a:rPr lang="en-US" sz="2400" i="1" dirty="0"/>
              <a:t> </a:t>
            </a:r>
            <a:r>
              <a:rPr lang="en-US" sz="2400" i="1" dirty="0" err="1"/>
              <a:t>roślin</a:t>
            </a:r>
            <a:r>
              <a:rPr lang="en-US" sz="2400" i="1" dirty="0"/>
              <a:t> </a:t>
            </a:r>
            <a:r>
              <a:rPr lang="en-US" sz="2400" i="1" dirty="0" err="1"/>
              <a:t>rolniczych</a:t>
            </a:r>
            <a:r>
              <a:rPr lang="en-US" sz="2400" i="1" dirty="0"/>
              <a:t> </a:t>
            </a:r>
            <a:endParaRPr lang="pl-PL" altLang="pl-PL" sz="2400" i="1" dirty="0"/>
          </a:p>
          <a:p>
            <a:pPr eaLnBrk="1" hangingPunct="1"/>
            <a:r>
              <a:rPr lang="pl-PL" altLang="pl-PL" sz="2000" dirty="0"/>
              <a:t> </a:t>
            </a:r>
          </a:p>
          <a:p>
            <a:pPr eaLnBrk="1" hangingPunct="1"/>
            <a:r>
              <a:rPr lang="pl-PL" altLang="pl-PL" sz="2200" dirty="0"/>
              <a:t>dr hab. Krzysztof Kujawa z zespołem (</a:t>
            </a:r>
            <a:r>
              <a:rPr lang="pl-PL" altLang="pl-PL" sz="2200" dirty="0" err="1"/>
              <a:t>IŚRiL</a:t>
            </a:r>
            <a:r>
              <a:rPr lang="pl-PL" altLang="pl-PL" sz="2200" dirty="0"/>
              <a:t> PAN)</a:t>
            </a:r>
          </a:p>
          <a:p>
            <a:pPr eaLnBrk="1" hangingPunct="1"/>
            <a:r>
              <a:rPr lang="pl-PL" altLang="pl-PL" sz="2200" dirty="0"/>
              <a:t>oraz</a:t>
            </a:r>
          </a:p>
          <a:p>
            <a:pPr eaLnBrk="1" hangingPunct="1"/>
            <a:r>
              <a:rPr lang="pl-PL" altLang="pl-PL" sz="2200" dirty="0"/>
              <a:t>dr hab. Jolanta Kowalska – IOR-PIB</a:t>
            </a:r>
          </a:p>
          <a:p>
            <a:pPr eaLnBrk="1" hangingPunct="1"/>
            <a:r>
              <a:rPr lang="pl-PL" altLang="pl-PL" sz="2200" dirty="0"/>
              <a:t>dr Paweł Sienkiewicz – UP w </a:t>
            </a:r>
            <a:r>
              <a:rPr lang="pl-PL" altLang="pl-PL" sz="2200" dirty="0" smtClean="0"/>
              <a:t>Poznaniu</a:t>
            </a:r>
            <a:endParaRPr lang="pl-PL" altLang="pl-PL" sz="2200" dirty="0"/>
          </a:p>
        </p:txBody>
      </p:sp>
      <p:sp>
        <p:nvSpPr>
          <p:cNvPr id="2051" name="pole tekstowe 2"/>
          <p:cNvSpPr txBox="1">
            <a:spLocks noChangeArrowheads="1"/>
          </p:cNvSpPr>
          <p:nvPr/>
        </p:nvSpPr>
        <p:spPr bwMode="auto">
          <a:xfrm>
            <a:off x="2339975" y="5589588"/>
            <a:ext cx="58499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400"/>
              <a:t>Instytut Środowiska Rolniczego i Leśnego PAN</a:t>
            </a:r>
          </a:p>
          <a:p>
            <a:pPr eaLnBrk="1" hangingPunct="1"/>
            <a:r>
              <a:rPr lang="pl-PL" altLang="pl-PL" sz="2400"/>
              <a:t>Poznań</a:t>
            </a:r>
          </a:p>
        </p:txBody>
      </p:sp>
      <p:pic>
        <p:nvPicPr>
          <p:cNvPr id="205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988" y="5516563"/>
            <a:ext cx="97472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0" y="6488113"/>
            <a:ext cx="91440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MRiRW</a:t>
            </a:r>
            <a:r>
              <a:rPr lang="pl-P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, Warszawa, 21.11.2019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2704563"/>
          </a:xfrm>
          <a:prstGeom prst="rect">
            <a:avLst/>
          </a:prstGeom>
        </p:spPr>
      </p:pic>
      <p:pic>
        <p:nvPicPr>
          <p:cNvPr id="45058" name="Picture 2" descr="https://advances.sciencemag.org/content/advances/5/10/eaax0121/F1.larg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7604" y="2852937"/>
            <a:ext cx="7104042" cy="366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39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608" y="195943"/>
            <a:ext cx="7603604" cy="5605093"/>
          </a:xfrm>
          <a:prstGeom prst="rect">
            <a:avLst/>
          </a:prstGeom>
        </p:spPr>
      </p:pic>
      <p:pic>
        <p:nvPicPr>
          <p:cNvPr id="47106" name="Picture 2" descr="https://advances.sciencemag.org/content/advances/5/10/eaax0121/F4.larg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6016" y="4648908"/>
            <a:ext cx="4298951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1240835" y="5801036"/>
            <a:ext cx="61367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Powiązania między strukturą krajobrazu, </a:t>
            </a:r>
          </a:p>
          <a:p>
            <a:r>
              <a:rPr lang="pl-PL" sz="2800" dirty="0" smtClean="0"/>
              <a:t>zapylaczami a produkcją roślinną </a:t>
            </a:r>
            <a:endParaRPr lang="pl-PL" sz="2800" dirty="0"/>
          </a:p>
        </p:txBody>
      </p:sp>
      <p:grpSp>
        <p:nvGrpSpPr>
          <p:cNvPr id="7" name="Grupa 6"/>
          <p:cNvGrpSpPr/>
          <p:nvPr/>
        </p:nvGrpSpPr>
        <p:grpSpPr>
          <a:xfrm>
            <a:off x="791580" y="124589"/>
            <a:ext cx="8107660" cy="6629102"/>
            <a:chOff x="9252520" y="201024"/>
            <a:chExt cx="8107660" cy="6629102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52520" y="201024"/>
              <a:ext cx="8107660" cy="5428773"/>
            </a:xfrm>
            <a:prstGeom prst="rect">
              <a:avLst/>
            </a:prstGeom>
          </p:spPr>
        </p:pic>
        <p:pic>
          <p:nvPicPr>
            <p:cNvPr id="8" name="Picture 2" descr="https://advances.sciencemag.org/content/advances/5/10/eaax0121/F4.large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3018465" y="4293096"/>
              <a:ext cx="4298951" cy="11521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pole tekstowe 9"/>
            <p:cNvSpPr txBox="1"/>
            <p:nvPr/>
          </p:nvSpPr>
          <p:spPr>
            <a:xfrm>
              <a:off x="9252520" y="5629797"/>
              <a:ext cx="8064896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800" dirty="0" smtClean="0"/>
                <a:t>Powiązania między strukturą krajobrazu, </a:t>
              </a:r>
            </a:p>
            <a:p>
              <a:pPr algn="ctr"/>
              <a:r>
                <a:rPr lang="pl-PL" sz="2800" dirty="0" smtClean="0"/>
                <a:t>wrogami owadów szkodliwych a produkcją roślinną</a:t>
              </a:r>
            </a:p>
            <a:p>
              <a:pPr algn="ctr"/>
              <a:r>
                <a:rPr lang="pl-PL" sz="1600" dirty="0" smtClean="0"/>
                <a:t> </a:t>
              </a:r>
              <a:endParaRPr lang="pl-PL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6097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ytuł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25538"/>
          </a:xfrm>
        </p:spPr>
        <p:txBody>
          <a:bodyPr/>
          <a:lstStyle/>
          <a:p>
            <a:r>
              <a:rPr lang="pl-PL" altLang="pl-PL" sz="3200" smtClean="0"/>
              <a:t>Co robić na terenach rolniczych?</a:t>
            </a:r>
            <a:br>
              <a:rPr lang="pl-PL" altLang="pl-PL" sz="3200" smtClean="0"/>
            </a:br>
            <a:r>
              <a:rPr lang="pl-PL" altLang="pl-PL" sz="3200" smtClean="0">
                <a:solidFill>
                  <a:srgbClr val="C00000"/>
                </a:solidFill>
              </a:rPr>
              <a:t>Urozmaicać krajobraz</a:t>
            </a:r>
          </a:p>
        </p:txBody>
      </p:sp>
      <p:pic>
        <p:nvPicPr>
          <p:cNvPr id="10243" name="Obraz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1125538"/>
            <a:ext cx="830580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450" y="4652963"/>
            <a:ext cx="3059113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25" y="4652963"/>
            <a:ext cx="2447925" cy="183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pole tekstowe 8"/>
          <p:cNvSpPr txBox="1">
            <a:spLocks noChangeArrowheads="1"/>
          </p:cNvSpPr>
          <p:nvPr/>
        </p:nvSpPr>
        <p:spPr bwMode="auto">
          <a:xfrm>
            <a:off x="1258888" y="4221163"/>
            <a:ext cx="6248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400" b="1">
                <a:solidFill>
                  <a:srgbClr val="C00000"/>
                </a:solidFill>
              </a:rPr>
              <a:t>ZADRZEWIENIA </a:t>
            </a:r>
            <a:r>
              <a:rPr lang="pl-PL" altLang="pl-PL" sz="2400"/>
              <a:t>                               </a:t>
            </a:r>
            <a:r>
              <a:rPr lang="pl-PL" altLang="pl-PL" sz="2400" b="1">
                <a:solidFill>
                  <a:srgbClr val="C00000"/>
                </a:solidFill>
              </a:rPr>
              <a:t>PASY KWIETNE</a:t>
            </a:r>
          </a:p>
        </p:txBody>
      </p:sp>
      <p:sp>
        <p:nvSpPr>
          <p:cNvPr id="10247" name="pole tekstowe 9"/>
          <p:cNvSpPr txBox="1">
            <a:spLocks noChangeArrowheads="1"/>
          </p:cNvSpPr>
          <p:nvPr/>
        </p:nvSpPr>
        <p:spPr bwMode="auto">
          <a:xfrm>
            <a:off x="5508625" y="6488113"/>
            <a:ext cx="1976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/>
              <a:t>Fot. L. Pfiffner, FiBL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075" y="836613"/>
            <a:ext cx="5184775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pole tekstowe 2"/>
          <p:cNvSpPr txBox="1">
            <a:spLocks noChangeArrowheads="1"/>
          </p:cNvSpPr>
          <p:nvPr/>
        </p:nvSpPr>
        <p:spPr bwMode="auto">
          <a:xfrm>
            <a:off x="5364163" y="4724400"/>
            <a:ext cx="1976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/>
              <a:t>Fot. L. Pfiffner, FiBL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395288" y="5445125"/>
            <a:ext cx="77993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400"/>
              <a:t>Szwajcaria, Holandia, Anglia, Niemcy, Dania, .... i wiele innych</a:t>
            </a:r>
          </a:p>
          <a:p>
            <a:pPr eaLnBrk="1" hangingPunct="1"/>
            <a:endParaRPr lang="pl-PL" altLang="pl-PL" sz="2400"/>
          </a:p>
          <a:p>
            <a:pPr eaLnBrk="1" hangingPunct="1"/>
            <a:r>
              <a:rPr lang="pl-PL" altLang="pl-PL" sz="2400"/>
              <a:t>W Polsce – </a:t>
            </a:r>
            <a:r>
              <a:rPr lang="pl-PL" altLang="pl-PL" sz="2400" b="1">
                <a:solidFill>
                  <a:srgbClr val="C00000"/>
                </a:solidFill>
              </a:rPr>
              <a:t>technika nieobecna</a:t>
            </a:r>
          </a:p>
        </p:txBody>
      </p:sp>
      <p:sp>
        <p:nvSpPr>
          <p:cNvPr id="11269" name="pole tekstowe 6"/>
          <p:cNvSpPr txBox="1">
            <a:spLocks noChangeArrowheads="1"/>
          </p:cNvSpPr>
          <p:nvPr/>
        </p:nvSpPr>
        <p:spPr bwMode="auto">
          <a:xfrm>
            <a:off x="3492500" y="260350"/>
            <a:ext cx="23495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3200"/>
              <a:t>Pasy kwietne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87462" y="2224435"/>
            <a:ext cx="8569076" cy="35086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pl-PL" altLang="pl-PL" sz="2400" dirty="0" smtClean="0"/>
              <a:t>Cele w 2019 roku:</a:t>
            </a:r>
            <a:endParaRPr lang="pl-PL" altLang="pl-PL" sz="2400" dirty="0"/>
          </a:p>
          <a:p>
            <a:pPr eaLnBrk="1" hangingPunct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altLang="pl-PL" sz="2400" dirty="0" smtClean="0"/>
              <a:t> Ocena znaczenia pasów kwietnych dla podnoszenia </a:t>
            </a:r>
            <a:r>
              <a:rPr lang="pl-PL" altLang="pl-PL" sz="2400" b="1" dirty="0" smtClean="0">
                <a:solidFill>
                  <a:srgbClr val="C00000"/>
                </a:solidFill>
              </a:rPr>
              <a:t>poziomu różnorodności biologicznej</a:t>
            </a:r>
            <a:r>
              <a:rPr lang="pl-PL" altLang="pl-PL" sz="2400" dirty="0" smtClean="0"/>
              <a:t> pól uprawnych i dla </a:t>
            </a:r>
            <a:r>
              <a:rPr lang="pl-PL" altLang="pl-PL" sz="2400" b="1" dirty="0" smtClean="0">
                <a:solidFill>
                  <a:srgbClr val="C00000"/>
                </a:solidFill>
              </a:rPr>
              <a:t>wzmocnienia naturalnych mechanizmów regulacyjnych</a:t>
            </a:r>
            <a:r>
              <a:rPr lang="pl-PL" altLang="pl-PL" sz="2400" dirty="0" smtClean="0"/>
              <a:t> w </a:t>
            </a:r>
            <a:r>
              <a:rPr lang="pl-PL" altLang="pl-PL" sz="2400" dirty="0" err="1" smtClean="0"/>
              <a:t>agroekosystemach</a:t>
            </a:r>
            <a:r>
              <a:rPr lang="pl-PL" altLang="pl-PL" sz="2400" dirty="0" smtClean="0"/>
              <a:t>.</a:t>
            </a:r>
          </a:p>
          <a:p>
            <a:pPr eaLnBrk="1" hangingPunct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altLang="pl-PL" sz="2400" dirty="0"/>
              <a:t> </a:t>
            </a:r>
            <a:r>
              <a:rPr lang="pl-PL" altLang="pl-PL" sz="2400" dirty="0" smtClean="0"/>
              <a:t>Określenie możliwości </a:t>
            </a:r>
            <a:r>
              <a:rPr lang="pl-PL" altLang="pl-PL" sz="2400" b="1" dirty="0" smtClean="0">
                <a:solidFill>
                  <a:srgbClr val="C00000"/>
                </a:solidFill>
              </a:rPr>
              <a:t>obniżenia liczebności szkodników żyta </a:t>
            </a:r>
            <a:r>
              <a:rPr lang="pl-PL" altLang="pl-PL" sz="2400" dirty="0" smtClean="0"/>
              <a:t>w warunkach uprawy ekologicznej za pomocą pasów kwietnych.</a:t>
            </a:r>
          </a:p>
          <a:p>
            <a:pPr eaLnBrk="1" hangingPunct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altLang="pl-PL" sz="2400" dirty="0"/>
              <a:t> </a:t>
            </a:r>
            <a:r>
              <a:rPr lang="pl-PL" altLang="pl-PL" sz="2400" dirty="0" smtClean="0"/>
              <a:t>Sformułowanie </a:t>
            </a:r>
            <a:r>
              <a:rPr lang="pl-PL" altLang="pl-PL" sz="2400" b="1" dirty="0" smtClean="0">
                <a:solidFill>
                  <a:srgbClr val="C00000"/>
                </a:solidFill>
              </a:rPr>
              <a:t>rekomendacji</a:t>
            </a:r>
            <a:r>
              <a:rPr lang="pl-PL" altLang="pl-PL" sz="2400" dirty="0" smtClean="0"/>
              <a:t> dotyczących rozmieszczenia (zagęszczenia) pasów kwietnych na uprawach zbożowych.</a:t>
            </a:r>
            <a:endParaRPr lang="pl-PL" altLang="pl-PL" sz="2400" dirty="0"/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250825" y="570369"/>
            <a:ext cx="87137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/>
            <a:r>
              <a:rPr lang="pl-PL" altLang="pl-PL" sz="2400" dirty="0" smtClean="0"/>
              <a:t>Badania </a:t>
            </a:r>
            <a:r>
              <a:rPr lang="pl-PL" altLang="pl-PL" sz="2400" dirty="0"/>
              <a:t>we współpracy z Gospodarstwem „Juchowo Farm”  oraz z Fundacją im. Stanisława Karłowskiego </a:t>
            </a:r>
            <a:r>
              <a:rPr lang="pl-PL" altLang="pl-PL" sz="2400" dirty="0" smtClean="0"/>
              <a:t>– lata 2018-2019 (wsparcie </a:t>
            </a:r>
            <a:r>
              <a:rPr lang="pl-PL" altLang="pl-PL" sz="2400" dirty="0"/>
              <a:t>od </a:t>
            </a:r>
            <a:r>
              <a:rPr lang="pl-PL" altLang="pl-PL" sz="2400" dirty="0" err="1"/>
              <a:t>MRiRW</a:t>
            </a:r>
            <a:r>
              <a:rPr lang="pl-PL" altLang="pl-PL" sz="2400" dirty="0" smtClean="0"/>
              <a:t>)</a:t>
            </a:r>
            <a:endParaRPr lang="pl-PL" altLang="pl-PL" sz="24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250825" y="116632"/>
            <a:ext cx="5959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>
                <a:solidFill>
                  <a:srgbClr val="C00000"/>
                </a:solidFill>
              </a:rPr>
              <a:t>Pasy kwietne w Polsce (inicjatywy </a:t>
            </a:r>
            <a:r>
              <a:rPr lang="pl-PL" sz="2400" b="1" dirty="0" err="1" smtClean="0">
                <a:solidFill>
                  <a:srgbClr val="C00000"/>
                </a:solidFill>
              </a:rPr>
              <a:t>IŚRiL</a:t>
            </a:r>
            <a:r>
              <a:rPr lang="pl-PL" sz="2400" b="1" dirty="0" smtClean="0">
                <a:solidFill>
                  <a:srgbClr val="C00000"/>
                </a:solidFill>
              </a:rPr>
              <a:t> PAN):</a:t>
            </a:r>
            <a:endParaRPr lang="pl-PL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pole tekstowe 3"/>
          <p:cNvSpPr txBox="1">
            <a:spLocks noChangeArrowheads="1"/>
          </p:cNvSpPr>
          <p:nvPr/>
        </p:nvSpPr>
        <p:spPr bwMode="auto">
          <a:xfrm>
            <a:off x="2219532" y="33602"/>
            <a:ext cx="32764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800" dirty="0" smtClean="0"/>
              <a:t>Teren badań, metody</a:t>
            </a:r>
            <a:endParaRPr lang="pl-PL" altLang="pl-PL" sz="28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295" y="3789039"/>
            <a:ext cx="4603442" cy="3068961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93" y="720146"/>
            <a:ext cx="4603442" cy="3068893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1236" y="720077"/>
            <a:ext cx="4603442" cy="3068961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147" y="3789038"/>
            <a:ext cx="4601783" cy="3068893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8344" y="119164"/>
            <a:ext cx="1270356" cy="1201688"/>
          </a:xfrm>
          <a:prstGeom prst="rect">
            <a:avLst/>
          </a:prstGeom>
        </p:spPr>
      </p:pic>
      <p:grpSp>
        <p:nvGrpSpPr>
          <p:cNvPr id="14" name="Grupa 13"/>
          <p:cNvGrpSpPr/>
          <p:nvPr/>
        </p:nvGrpSpPr>
        <p:grpSpPr>
          <a:xfrm>
            <a:off x="429371" y="2564904"/>
            <a:ext cx="8363727" cy="3523588"/>
            <a:chOff x="429371" y="2564904"/>
            <a:chExt cx="8363727" cy="3523588"/>
          </a:xfrm>
        </p:grpSpPr>
        <p:grpSp>
          <p:nvGrpSpPr>
            <p:cNvPr id="15" name="Grupa 14"/>
            <p:cNvGrpSpPr/>
            <p:nvPr/>
          </p:nvGrpSpPr>
          <p:grpSpPr>
            <a:xfrm>
              <a:off x="429371" y="2564904"/>
              <a:ext cx="8363727" cy="3523588"/>
              <a:chOff x="429371" y="2564904"/>
              <a:chExt cx="8363727" cy="3523588"/>
            </a:xfrm>
          </p:grpSpPr>
          <p:grpSp>
            <p:nvGrpSpPr>
              <p:cNvPr id="12" name="Grupa 11"/>
              <p:cNvGrpSpPr/>
              <p:nvPr/>
            </p:nvGrpSpPr>
            <p:grpSpPr>
              <a:xfrm>
                <a:off x="429371" y="2564904"/>
                <a:ext cx="8363727" cy="1761794"/>
                <a:chOff x="7792" y="3208638"/>
                <a:chExt cx="8895487" cy="1873808"/>
              </a:xfrm>
              <a:effectLst>
                <a:glow rad="558800">
                  <a:schemeClr val="tx1">
                    <a:alpha val="85000"/>
                  </a:schemeClr>
                </a:glow>
              </a:effectLst>
            </p:grpSpPr>
            <p:pic>
              <p:nvPicPr>
                <p:cNvPr id="8" name="Obraz 7"/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7792" y="3208638"/>
                  <a:ext cx="2182156" cy="1873808"/>
                </a:xfrm>
                <a:prstGeom prst="rect">
                  <a:avLst/>
                </a:prstGeom>
              </p:spPr>
            </p:pic>
            <p:pic>
              <p:nvPicPr>
                <p:cNvPr id="9" name="Obraz 8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903582" y="3208638"/>
                  <a:ext cx="2781374" cy="1873808"/>
                </a:xfrm>
                <a:prstGeom prst="rect">
                  <a:avLst/>
                </a:prstGeom>
              </p:spPr>
            </p:pic>
            <p:pic>
              <p:nvPicPr>
                <p:cNvPr id="10" name="Obraz 9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122198" y="3208638"/>
                  <a:ext cx="1781081" cy="1873808"/>
                </a:xfrm>
                <a:prstGeom prst="rect">
                  <a:avLst/>
                </a:prstGeom>
              </p:spPr>
            </p:pic>
            <p:pic>
              <p:nvPicPr>
                <p:cNvPr id="11" name="Obraz 10"/>
                <p:cNvPicPr>
                  <a:picLocks noChangeAspect="1"/>
                </p:cNvPicPr>
                <p:nvPr/>
              </p:nvPicPr>
              <p:blipFill rotWithShape="1">
                <a:blip r:embed="rId10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4670667" y="3208638"/>
                  <a:ext cx="2473426" cy="1873808"/>
                </a:xfrm>
                <a:prstGeom prst="rect">
                  <a:avLst/>
                </a:prstGeom>
              </p:spPr>
            </p:pic>
          </p:grpSp>
          <p:pic>
            <p:nvPicPr>
              <p:cNvPr id="13" name="Obraz 12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688206" y="4326698"/>
                <a:ext cx="2157479" cy="1761794"/>
              </a:xfrm>
              <a:prstGeom prst="rect">
                <a:avLst/>
              </a:prstGeom>
              <a:effectLst>
                <a:glow rad="330200">
                  <a:schemeClr val="tx1">
                    <a:alpha val="51000"/>
                  </a:schemeClr>
                </a:glow>
              </a:effectLst>
            </p:spPr>
          </p:pic>
        </p:grpSp>
        <p:sp>
          <p:nvSpPr>
            <p:cNvPr id="7" name="pole tekstowe 6"/>
            <p:cNvSpPr txBox="1"/>
            <p:nvPr/>
          </p:nvSpPr>
          <p:spPr>
            <a:xfrm>
              <a:off x="2708440" y="2569045"/>
              <a:ext cx="386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800" dirty="0" smtClean="0"/>
                <a:t>V – IX, co dwa tygodnie</a:t>
              </a:r>
              <a:endParaRPr lang="pl-PL" sz="2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007746"/>
              </p:ext>
            </p:extLst>
          </p:nvPr>
        </p:nvGraphicFramePr>
        <p:xfrm>
          <a:off x="300172" y="620688"/>
          <a:ext cx="8543655" cy="601266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6156684">
                  <a:extLst>
                    <a:ext uri="{9D8B030D-6E8A-4147-A177-3AD203B41FA5}">
                      <a16:colId xmlns:a16="http://schemas.microsoft.com/office/drawing/2014/main" val="1076524738"/>
                    </a:ext>
                  </a:extLst>
                </a:gridCol>
                <a:gridCol w="1260140">
                  <a:extLst>
                    <a:ext uri="{9D8B030D-6E8A-4147-A177-3AD203B41FA5}">
                      <a16:colId xmlns:a16="http://schemas.microsoft.com/office/drawing/2014/main" val="2623027840"/>
                    </a:ext>
                  </a:extLst>
                </a:gridCol>
                <a:gridCol w="1126831">
                  <a:extLst>
                    <a:ext uri="{9D8B030D-6E8A-4147-A177-3AD203B41FA5}">
                      <a16:colId xmlns:a16="http://schemas.microsoft.com/office/drawing/2014/main" val="1599627245"/>
                    </a:ext>
                  </a:extLst>
                </a:gridCol>
              </a:tblGrid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Gatunek (termin kwitnienia)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Masa (kg)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%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3100030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Fagopyrum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esculentum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gryka zwyczajna (VII-VIII)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1,413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59,04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74024339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Calendula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officinalis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nagietek lekarski (V-X) 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0,233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9,74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58309109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Agrostemma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githago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kąkol polny (VI-VII)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0,179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7,49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14191486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i="1" dirty="0" err="1">
                          <a:effectLst/>
                        </a:rPr>
                        <a:t>Centaurea</a:t>
                      </a:r>
                      <a:r>
                        <a:rPr lang="en-US" sz="2000" i="1" dirty="0">
                          <a:effectLst/>
                        </a:rPr>
                        <a:t> </a:t>
                      </a:r>
                      <a:r>
                        <a:rPr lang="en-US" sz="2000" i="1" dirty="0" err="1">
                          <a:effectLst/>
                        </a:rPr>
                        <a:t>cyanus</a:t>
                      </a:r>
                      <a:r>
                        <a:rPr lang="en-US" sz="2000" i="1" dirty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- </a:t>
                      </a:r>
                      <a:r>
                        <a:rPr lang="en-US" sz="2000" dirty="0" err="1">
                          <a:effectLst/>
                        </a:rPr>
                        <a:t>chaber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bławatek</a:t>
                      </a:r>
                      <a:r>
                        <a:rPr lang="en-US" sz="2000" dirty="0">
                          <a:effectLst/>
                        </a:rPr>
                        <a:t> (V-IX)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0,143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5,99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499508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Tagetes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tenuifolia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aksamitka wąskolistna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0,126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5,27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329662583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Matthiola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longipetala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lewkonia </a:t>
                      </a:r>
                      <a:r>
                        <a:rPr lang="pl-PL" sz="2000" dirty="0" err="1">
                          <a:effectLst/>
                        </a:rPr>
                        <a:t>długopłatkowa</a:t>
                      </a:r>
                      <a:r>
                        <a:rPr lang="pl-PL" sz="2000" dirty="0">
                          <a:effectLst/>
                        </a:rPr>
                        <a:t> (maciejka)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0,076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3,16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3890742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Chamomilla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recutita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rumianek pospolity (V-X)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0,050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2,10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379791155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i="1" dirty="0">
                          <a:effectLst/>
                        </a:rPr>
                        <a:t>Papaver </a:t>
                      </a:r>
                      <a:r>
                        <a:rPr lang="en-US" sz="2000" i="1" dirty="0" err="1">
                          <a:effectLst/>
                        </a:rPr>
                        <a:t>rhoeas</a:t>
                      </a:r>
                      <a:r>
                        <a:rPr lang="en-US" sz="2000" i="1" dirty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- </a:t>
                      </a:r>
                      <a:r>
                        <a:rPr lang="en-US" sz="2000" dirty="0" err="1">
                          <a:effectLst/>
                        </a:rPr>
                        <a:t>mak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polny</a:t>
                      </a:r>
                      <a:r>
                        <a:rPr lang="en-US" sz="2000" dirty="0">
                          <a:effectLst/>
                        </a:rPr>
                        <a:t> (V-VIII)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0,043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1,80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2065057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Valerianella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locusta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roszpunka warzywna (VI-VIII) 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0,036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1,50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874630181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Consolida</a:t>
                      </a:r>
                      <a:r>
                        <a:rPr lang="pl-PL" sz="2000" i="1" dirty="0">
                          <a:effectLst/>
                        </a:rPr>
                        <a:t>  </a:t>
                      </a:r>
                      <a:r>
                        <a:rPr lang="pl-PL" sz="2000" i="1" dirty="0" err="1">
                          <a:effectLst/>
                        </a:rPr>
                        <a:t>regalis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</a:t>
                      </a:r>
                      <a:r>
                        <a:rPr lang="pl-PL" sz="2000" dirty="0" err="1">
                          <a:effectLst/>
                        </a:rPr>
                        <a:t>ostróżeczka</a:t>
                      </a:r>
                      <a:r>
                        <a:rPr lang="pl-PL" sz="2000" dirty="0">
                          <a:effectLst/>
                        </a:rPr>
                        <a:t> polna (VI-IX)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0,032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1,35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677335054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Nigella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arvensis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czarnuszka polna (VII-IX) 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0,032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1,35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55680724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Anethum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graveolens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koper ogrodowy 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0,015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0,61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126725476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i="1" dirty="0" err="1">
                          <a:effectLst/>
                        </a:rPr>
                        <a:t>Satureja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i="1" dirty="0" err="1">
                          <a:effectLst/>
                        </a:rPr>
                        <a:t>hortensis</a:t>
                      </a:r>
                      <a:r>
                        <a:rPr lang="pl-PL" sz="2000" i="1" dirty="0">
                          <a:effectLst/>
                        </a:rPr>
                        <a:t> </a:t>
                      </a:r>
                      <a:r>
                        <a:rPr lang="pl-PL" sz="2000" dirty="0">
                          <a:effectLst/>
                        </a:rPr>
                        <a:t>- cząber ogrodowy (V-X)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0,014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0,60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9050539"/>
                  </a:ext>
                </a:extLst>
              </a:tr>
              <a:tr h="400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Razem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2,393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100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431398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6605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Tabela 2. Skład mieszanki nasion użytej do utworzenia pasów kwietnych. </a:t>
            </a:r>
            <a:endParaRPr kumimoji="0" lang="pl-PL" altLang="pl-P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92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pole tekstowe 2"/>
          <p:cNvSpPr txBox="1">
            <a:spLocks noChangeArrowheads="1"/>
          </p:cNvSpPr>
          <p:nvPr/>
        </p:nvSpPr>
        <p:spPr bwMode="auto">
          <a:xfrm>
            <a:off x="468313" y="0"/>
            <a:ext cx="36210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800" dirty="0"/>
              <a:t>Schemat eksperymentu</a:t>
            </a:r>
          </a:p>
        </p:txBody>
      </p:sp>
      <p:sp>
        <p:nvSpPr>
          <p:cNvPr id="3" name="Prostokąt 2"/>
          <p:cNvSpPr/>
          <p:nvPr/>
        </p:nvSpPr>
        <p:spPr>
          <a:xfrm>
            <a:off x="107504" y="800708"/>
            <a:ext cx="8496944" cy="59046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539552" y="1855447"/>
            <a:ext cx="144016" cy="4248472"/>
          </a:xfrm>
          <a:prstGeom prst="rect">
            <a:avLst/>
          </a:prstGeom>
          <a:blipFill dpi="0" rotWithShape="1">
            <a:blip r:embed="rId2">
              <a:alphaModFix amt="6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9" name="Grupa 18"/>
          <p:cNvGrpSpPr/>
          <p:nvPr/>
        </p:nvGrpSpPr>
        <p:grpSpPr>
          <a:xfrm>
            <a:off x="788585" y="1855447"/>
            <a:ext cx="85376" cy="4248472"/>
            <a:chOff x="1004609" y="1700808"/>
            <a:chExt cx="85376" cy="4248472"/>
          </a:xfrm>
        </p:grpSpPr>
        <p:cxnSp>
          <p:nvCxnSpPr>
            <p:cNvPr id="7" name="Łącznik prosty 6"/>
            <p:cNvCxnSpPr/>
            <p:nvPr/>
          </p:nvCxnSpPr>
          <p:spPr>
            <a:xfrm>
              <a:off x="1043608" y="1700808"/>
              <a:ext cx="0" cy="42484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Prostokąt 9"/>
            <p:cNvSpPr/>
            <p:nvPr/>
          </p:nvSpPr>
          <p:spPr>
            <a:xfrm>
              <a:off x="1020520" y="204034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" name="Owal 8"/>
            <p:cNvSpPr/>
            <p:nvPr/>
          </p:nvSpPr>
          <p:spPr>
            <a:xfrm>
              <a:off x="1004609" y="213285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rostokąt 21"/>
            <p:cNvSpPr/>
            <p:nvPr/>
          </p:nvSpPr>
          <p:spPr>
            <a:xfrm>
              <a:off x="1017977" y="257813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3" name="Prostokąt 22"/>
            <p:cNvSpPr/>
            <p:nvPr/>
          </p:nvSpPr>
          <p:spPr>
            <a:xfrm>
              <a:off x="1017977" y="3111420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Prostokąt 23"/>
            <p:cNvSpPr/>
            <p:nvPr/>
          </p:nvSpPr>
          <p:spPr>
            <a:xfrm>
              <a:off x="1017977" y="3653948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" name="Prostokąt 24"/>
            <p:cNvSpPr/>
            <p:nvPr/>
          </p:nvSpPr>
          <p:spPr>
            <a:xfrm>
              <a:off x="1017977" y="420058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6" name="Prostokąt 25"/>
            <p:cNvSpPr/>
            <p:nvPr/>
          </p:nvSpPr>
          <p:spPr>
            <a:xfrm>
              <a:off x="1017977" y="4749996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7" name="Prostokąt 26"/>
            <p:cNvSpPr/>
            <p:nvPr/>
          </p:nvSpPr>
          <p:spPr>
            <a:xfrm>
              <a:off x="1017977" y="5280703"/>
              <a:ext cx="72008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Owal 12"/>
            <p:cNvSpPr/>
            <p:nvPr/>
          </p:nvSpPr>
          <p:spPr>
            <a:xfrm>
              <a:off x="1008304" y="267044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Owal 13"/>
            <p:cNvSpPr/>
            <p:nvPr/>
          </p:nvSpPr>
          <p:spPr>
            <a:xfrm>
              <a:off x="1009473" y="320804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Owal 14"/>
            <p:cNvSpPr/>
            <p:nvPr/>
          </p:nvSpPr>
          <p:spPr>
            <a:xfrm>
              <a:off x="1004609" y="375056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Owal 15"/>
            <p:cNvSpPr/>
            <p:nvPr/>
          </p:nvSpPr>
          <p:spPr>
            <a:xfrm>
              <a:off x="1011293" y="429309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" name="Owal 16"/>
            <p:cNvSpPr/>
            <p:nvPr/>
          </p:nvSpPr>
          <p:spPr>
            <a:xfrm>
              <a:off x="1004609" y="4835624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Owal 17"/>
            <p:cNvSpPr/>
            <p:nvPr/>
          </p:nvSpPr>
          <p:spPr>
            <a:xfrm>
              <a:off x="1011270" y="537321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1" name="Grupa 30"/>
          <p:cNvGrpSpPr/>
          <p:nvPr/>
        </p:nvGrpSpPr>
        <p:grpSpPr>
          <a:xfrm>
            <a:off x="1066244" y="1855447"/>
            <a:ext cx="85376" cy="4248472"/>
            <a:chOff x="1004609" y="1700808"/>
            <a:chExt cx="85376" cy="4248472"/>
          </a:xfrm>
        </p:grpSpPr>
        <p:cxnSp>
          <p:nvCxnSpPr>
            <p:cNvPr id="32" name="Łącznik prosty 31"/>
            <p:cNvCxnSpPr/>
            <p:nvPr/>
          </p:nvCxnSpPr>
          <p:spPr>
            <a:xfrm>
              <a:off x="1043608" y="1700808"/>
              <a:ext cx="0" cy="42484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rostokąt 32"/>
            <p:cNvSpPr/>
            <p:nvPr/>
          </p:nvSpPr>
          <p:spPr>
            <a:xfrm>
              <a:off x="1020520" y="204034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Owal 33"/>
            <p:cNvSpPr/>
            <p:nvPr/>
          </p:nvSpPr>
          <p:spPr>
            <a:xfrm>
              <a:off x="1004609" y="213285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/>
            <p:cNvSpPr/>
            <p:nvPr/>
          </p:nvSpPr>
          <p:spPr>
            <a:xfrm>
              <a:off x="1017977" y="257813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/>
            <p:cNvSpPr/>
            <p:nvPr/>
          </p:nvSpPr>
          <p:spPr>
            <a:xfrm>
              <a:off x="1017977" y="3111420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/>
            <p:cNvSpPr/>
            <p:nvPr/>
          </p:nvSpPr>
          <p:spPr>
            <a:xfrm>
              <a:off x="1017977" y="3653948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/>
            <p:cNvSpPr/>
            <p:nvPr/>
          </p:nvSpPr>
          <p:spPr>
            <a:xfrm>
              <a:off x="1017977" y="420058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/>
            <p:cNvSpPr/>
            <p:nvPr/>
          </p:nvSpPr>
          <p:spPr>
            <a:xfrm>
              <a:off x="1017977" y="4749996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/>
            <p:cNvSpPr/>
            <p:nvPr/>
          </p:nvSpPr>
          <p:spPr>
            <a:xfrm>
              <a:off x="1017977" y="5280703"/>
              <a:ext cx="72008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Owal 40"/>
            <p:cNvSpPr/>
            <p:nvPr/>
          </p:nvSpPr>
          <p:spPr>
            <a:xfrm>
              <a:off x="1008304" y="267044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Owal 41"/>
            <p:cNvSpPr/>
            <p:nvPr/>
          </p:nvSpPr>
          <p:spPr>
            <a:xfrm>
              <a:off x="1009473" y="320804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Owal 42"/>
            <p:cNvSpPr/>
            <p:nvPr/>
          </p:nvSpPr>
          <p:spPr>
            <a:xfrm>
              <a:off x="1004609" y="375056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Owal 43"/>
            <p:cNvSpPr/>
            <p:nvPr/>
          </p:nvSpPr>
          <p:spPr>
            <a:xfrm>
              <a:off x="1011293" y="429309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Owal 44"/>
            <p:cNvSpPr/>
            <p:nvPr/>
          </p:nvSpPr>
          <p:spPr>
            <a:xfrm>
              <a:off x="1004609" y="4835624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Owal 45"/>
            <p:cNvSpPr/>
            <p:nvPr/>
          </p:nvSpPr>
          <p:spPr>
            <a:xfrm>
              <a:off x="1011270" y="537321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7" name="Grupa 46"/>
          <p:cNvGrpSpPr/>
          <p:nvPr/>
        </p:nvGrpSpPr>
        <p:grpSpPr>
          <a:xfrm>
            <a:off x="1642308" y="1855447"/>
            <a:ext cx="85376" cy="4248472"/>
            <a:chOff x="1004609" y="1700808"/>
            <a:chExt cx="85376" cy="4248472"/>
          </a:xfrm>
        </p:grpSpPr>
        <p:cxnSp>
          <p:nvCxnSpPr>
            <p:cNvPr id="48" name="Łącznik prosty 47"/>
            <p:cNvCxnSpPr/>
            <p:nvPr/>
          </p:nvCxnSpPr>
          <p:spPr>
            <a:xfrm>
              <a:off x="1043608" y="1700808"/>
              <a:ext cx="0" cy="42484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Prostokąt 48"/>
            <p:cNvSpPr/>
            <p:nvPr/>
          </p:nvSpPr>
          <p:spPr>
            <a:xfrm>
              <a:off x="1020520" y="204034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Owal 49"/>
            <p:cNvSpPr/>
            <p:nvPr/>
          </p:nvSpPr>
          <p:spPr>
            <a:xfrm>
              <a:off x="1004609" y="213285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/>
            <p:cNvSpPr/>
            <p:nvPr/>
          </p:nvSpPr>
          <p:spPr>
            <a:xfrm>
              <a:off x="1017977" y="257813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/>
            <p:cNvSpPr/>
            <p:nvPr/>
          </p:nvSpPr>
          <p:spPr>
            <a:xfrm>
              <a:off x="1017977" y="3111420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/>
            <p:cNvSpPr/>
            <p:nvPr/>
          </p:nvSpPr>
          <p:spPr>
            <a:xfrm>
              <a:off x="1017977" y="3653948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/>
            <p:cNvSpPr/>
            <p:nvPr/>
          </p:nvSpPr>
          <p:spPr>
            <a:xfrm>
              <a:off x="1017977" y="420058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/>
            <p:cNvSpPr/>
            <p:nvPr/>
          </p:nvSpPr>
          <p:spPr>
            <a:xfrm>
              <a:off x="1017977" y="4749996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/>
            <p:cNvSpPr/>
            <p:nvPr/>
          </p:nvSpPr>
          <p:spPr>
            <a:xfrm>
              <a:off x="1017977" y="5280703"/>
              <a:ext cx="72008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Owal 56"/>
            <p:cNvSpPr/>
            <p:nvPr/>
          </p:nvSpPr>
          <p:spPr>
            <a:xfrm>
              <a:off x="1008304" y="267044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Owal 57"/>
            <p:cNvSpPr/>
            <p:nvPr/>
          </p:nvSpPr>
          <p:spPr>
            <a:xfrm>
              <a:off x="1009473" y="320804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Owal 58"/>
            <p:cNvSpPr/>
            <p:nvPr/>
          </p:nvSpPr>
          <p:spPr>
            <a:xfrm>
              <a:off x="1004609" y="375056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Owal 59"/>
            <p:cNvSpPr/>
            <p:nvPr/>
          </p:nvSpPr>
          <p:spPr>
            <a:xfrm>
              <a:off x="1011293" y="429309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Owal 60"/>
            <p:cNvSpPr/>
            <p:nvPr/>
          </p:nvSpPr>
          <p:spPr>
            <a:xfrm>
              <a:off x="1004609" y="4835624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Owal 61"/>
            <p:cNvSpPr/>
            <p:nvPr/>
          </p:nvSpPr>
          <p:spPr>
            <a:xfrm>
              <a:off x="1011270" y="537321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63" name="Grupa 62"/>
          <p:cNvGrpSpPr/>
          <p:nvPr/>
        </p:nvGrpSpPr>
        <p:grpSpPr>
          <a:xfrm>
            <a:off x="2794436" y="1855447"/>
            <a:ext cx="85376" cy="4248472"/>
            <a:chOff x="1004609" y="1700808"/>
            <a:chExt cx="85376" cy="4248472"/>
          </a:xfrm>
        </p:grpSpPr>
        <p:cxnSp>
          <p:nvCxnSpPr>
            <p:cNvPr id="64" name="Łącznik prosty 63"/>
            <p:cNvCxnSpPr/>
            <p:nvPr/>
          </p:nvCxnSpPr>
          <p:spPr>
            <a:xfrm>
              <a:off x="1043608" y="1700808"/>
              <a:ext cx="0" cy="42484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Prostokąt 64"/>
            <p:cNvSpPr/>
            <p:nvPr/>
          </p:nvSpPr>
          <p:spPr>
            <a:xfrm>
              <a:off x="1020520" y="204034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Owal 65"/>
            <p:cNvSpPr/>
            <p:nvPr/>
          </p:nvSpPr>
          <p:spPr>
            <a:xfrm>
              <a:off x="1004609" y="213285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/>
            <p:cNvSpPr/>
            <p:nvPr/>
          </p:nvSpPr>
          <p:spPr>
            <a:xfrm>
              <a:off x="1017977" y="257813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/>
            <p:cNvSpPr/>
            <p:nvPr/>
          </p:nvSpPr>
          <p:spPr>
            <a:xfrm>
              <a:off x="1017977" y="3111420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/>
            <p:cNvSpPr/>
            <p:nvPr/>
          </p:nvSpPr>
          <p:spPr>
            <a:xfrm>
              <a:off x="1017977" y="3653948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/>
            <p:cNvSpPr/>
            <p:nvPr/>
          </p:nvSpPr>
          <p:spPr>
            <a:xfrm>
              <a:off x="1017977" y="420058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/>
            <p:cNvSpPr/>
            <p:nvPr/>
          </p:nvSpPr>
          <p:spPr>
            <a:xfrm>
              <a:off x="1017977" y="4749996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/>
            <p:cNvSpPr/>
            <p:nvPr/>
          </p:nvSpPr>
          <p:spPr>
            <a:xfrm>
              <a:off x="1017977" y="5280703"/>
              <a:ext cx="72008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Owal 72"/>
            <p:cNvSpPr/>
            <p:nvPr/>
          </p:nvSpPr>
          <p:spPr>
            <a:xfrm>
              <a:off x="1008304" y="267044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Owal 73"/>
            <p:cNvSpPr/>
            <p:nvPr/>
          </p:nvSpPr>
          <p:spPr>
            <a:xfrm>
              <a:off x="1009473" y="320804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Owal 74"/>
            <p:cNvSpPr/>
            <p:nvPr/>
          </p:nvSpPr>
          <p:spPr>
            <a:xfrm>
              <a:off x="1004609" y="375056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6" name="Owal 75"/>
            <p:cNvSpPr/>
            <p:nvPr/>
          </p:nvSpPr>
          <p:spPr>
            <a:xfrm>
              <a:off x="1011293" y="429309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7" name="Owal 76"/>
            <p:cNvSpPr/>
            <p:nvPr/>
          </p:nvSpPr>
          <p:spPr>
            <a:xfrm>
              <a:off x="1004609" y="4835624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8" name="Owal 77"/>
            <p:cNvSpPr/>
            <p:nvPr/>
          </p:nvSpPr>
          <p:spPr>
            <a:xfrm>
              <a:off x="1011270" y="537321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59" name="Prostokąt 158"/>
          <p:cNvSpPr/>
          <p:nvPr/>
        </p:nvSpPr>
        <p:spPr>
          <a:xfrm>
            <a:off x="4932040" y="1855447"/>
            <a:ext cx="144016" cy="4248472"/>
          </a:xfrm>
          <a:prstGeom prst="rect">
            <a:avLst/>
          </a:prstGeom>
          <a:blipFill dpi="0" rotWithShape="1">
            <a:blip r:embed="rId2">
              <a:alphaModFix amt="6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60" name="Grupa 159"/>
          <p:cNvGrpSpPr/>
          <p:nvPr/>
        </p:nvGrpSpPr>
        <p:grpSpPr>
          <a:xfrm>
            <a:off x="5181073" y="1855447"/>
            <a:ext cx="85376" cy="4248472"/>
            <a:chOff x="1004609" y="1700808"/>
            <a:chExt cx="85376" cy="4248472"/>
          </a:xfrm>
        </p:grpSpPr>
        <p:cxnSp>
          <p:nvCxnSpPr>
            <p:cNvPr id="161" name="Łącznik prosty 160"/>
            <p:cNvCxnSpPr/>
            <p:nvPr/>
          </p:nvCxnSpPr>
          <p:spPr>
            <a:xfrm>
              <a:off x="1043608" y="1700808"/>
              <a:ext cx="0" cy="42484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Prostokąt 161"/>
            <p:cNvSpPr/>
            <p:nvPr/>
          </p:nvSpPr>
          <p:spPr>
            <a:xfrm>
              <a:off x="1020520" y="204034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3" name="Owal 162"/>
            <p:cNvSpPr/>
            <p:nvPr/>
          </p:nvSpPr>
          <p:spPr>
            <a:xfrm>
              <a:off x="1004609" y="213285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4" name="Prostokąt 163"/>
            <p:cNvSpPr/>
            <p:nvPr/>
          </p:nvSpPr>
          <p:spPr>
            <a:xfrm>
              <a:off x="1017977" y="257813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5" name="Prostokąt 164"/>
            <p:cNvSpPr/>
            <p:nvPr/>
          </p:nvSpPr>
          <p:spPr>
            <a:xfrm>
              <a:off x="1017977" y="3111420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6" name="Prostokąt 165"/>
            <p:cNvSpPr/>
            <p:nvPr/>
          </p:nvSpPr>
          <p:spPr>
            <a:xfrm>
              <a:off x="1017977" y="3653948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7" name="Prostokąt 166"/>
            <p:cNvSpPr/>
            <p:nvPr/>
          </p:nvSpPr>
          <p:spPr>
            <a:xfrm>
              <a:off x="1017977" y="420058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8" name="Prostokąt 167"/>
            <p:cNvSpPr/>
            <p:nvPr/>
          </p:nvSpPr>
          <p:spPr>
            <a:xfrm>
              <a:off x="1017977" y="4749996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9" name="Prostokąt 168"/>
            <p:cNvSpPr/>
            <p:nvPr/>
          </p:nvSpPr>
          <p:spPr>
            <a:xfrm>
              <a:off x="1017977" y="5280703"/>
              <a:ext cx="72008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0" name="Owal 169"/>
            <p:cNvSpPr/>
            <p:nvPr/>
          </p:nvSpPr>
          <p:spPr>
            <a:xfrm>
              <a:off x="1008304" y="267044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1" name="Owal 170"/>
            <p:cNvSpPr/>
            <p:nvPr/>
          </p:nvSpPr>
          <p:spPr>
            <a:xfrm>
              <a:off x="1009473" y="320804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2" name="Owal 171"/>
            <p:cNvSpPr/>
            <p:nvPr/>
          </p:nvSpPr>
          <p:spPr>
            <a:xfrm>
              <a:off x="1004609" y="375056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3" name="Owal 172"/>
            <p:cNvSpPr/>
            <p:nvPr/>
          </p:nvSpPr>
          <p:spPr>
            <a:xfrm>
              <a:off x="1011293" y="429309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4" name="Owal 173"/>
            <p:cNvSpPr/>
            <p:nvPr/>
          </p:nvSpPr>
          <p:spPr>
            <a:xfrm>
              <a:off x="1004609" y="4835624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5" name="Owal 174"/>
            <p:cNvSpPr/>
            <p:nvPr/>
          </p:nvSpPr>
          <p:spPr>
            <a:xfrm>
              <a:off x="1011270" y="537321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76" name="Grupa 175"/>
          <p:cNvGrpSpPr/>
          <p:nvPr/>
        </p:nvGrpSpPr>
        <p:grpSpPr>
          <a:xfrm>
            <a:off x="5458732" y="1855447"/>
            <a:ext cx="85376" cy="4248472"/>
            <a:chOff x="1004609" y="1700808"/>
            <a:chExt cx="85376" cy="4248472"/>
          </a:xfrm>
        </p:grpSpPr>
        <p:cxnSp>
          <p:nvCxnSpPr>
            <p:cNvPr id="177" name="Łącznik prosty 176"/>
            <p:cNvCxnSpPr/>
            <p:nvPr/>
          </p:nvCxnSpPr>
          <p:spPr>
            <a:xfrm>
              <a:off x="1043608" y="1700808"/>
              <a:ext cx="0" cy="42484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Prostokąt 177"/>
            <p:cNvSpPr/>
            <p:nvPr/>
          </p:nvSpPr>
          <p:spPr>
            <a:xfrm>
              <a:off x="1020520" y="204034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9" name="Owal 178"/>
            <p:cNvSpPr/>
            <p:nvPr/>
          </p:nvSpPr>
          <p:spPr>
            <a:xfrm>
              <a:off x="1004609" y="213285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0" name="Prostokąt 179"/>
            <p:cNvSpPr/>
            <p:nvPr/>
          </p:nvSpPr>
          <p:spPr>
            <a:xfrm>
              <a:off x="1017977" y="257813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1" name="Prostokąt 180"/>
            <p:cNvSpPr/>
            <p:nvPr/>
          </p:nvSpPr>
          <p:spPr>
            <a:xfrm>
              <a:off x="1017977" y="3111420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2" name="Prostokąt 181"/>
            <p:cNvSpPr/>
            <p:nvPr/>
          </p:nvSpPr>
          <p:spPr>
            <a:xfrm>
              <a:off x="1017977" y="3653948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3" name="Prostokąt 182"/>
            <p:cNvSpPr/>
            <p:nvPr/>
          </p:nvSpPr>
          <p:spPr>
            <a:xfrm>
              <a:off x="1017977" y="420058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4" name="Prostokąt 183"/>
            <p:cNvSpPr/>
            <p:nvPr/>
          </p:nvSpPr>
          <p:spPr>
            <a:xfrm>
              <a:off x="1017977" y="4749996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5" name="Prostokąt 184"/>
            <p:cNvSpPr/>
            <p:nvPr/>
          </p:nvSpPr>
          <p:spPr>
            <a:xfrm>
              <a:off x="1017977" y="5280703"/>
              <a:ext cx="72008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6" name="Owal 185"/>
            <p:cNvSpPr/>
            <p:nvPr/>
          </p:nvSpPr>
          <p:spPr>
            <a:xfrm>
              <a:off x="1008304" y="267044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7" name="Owal 186"/>
            <p:cNvSpPr/>
            <p:nvPr/>
          </p:nvSpPr>
          <p:spPr>
            <a:xfrm>
              <a:off x="1009473" y="320804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8" name="Owal 187"/>
            <p:cNvSpPr/>
            <p:nvPr/>
          </p:nvSpPr>
          <p:spPr>
            <a:xfrm>
              <a:off x="1004609" y="375056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9" name="Owal 188"/>
            <p:cNvSpPr/>
            <p:nvPr/>
          </p:nvSpPr>
          <p:spPr>
            <a:xfrm>
              <a:off x="1011293" y="429309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0" name="Owal 189"/>
            <p:cNvSpPr/>
            <p:nvPr/>
          </p:nvSpPr>
          <p:spPr>
            <a:xfrm>
              <a:off x="1004609" y="4835624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1" name="Owal 190"/>
            <p:cNvSpPr/>
            <p:nvPr/>
          </p:nvSpPr>
          <p:spPr>
            <a:xfrm>
              <a:off x="1011270" y="537321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92" name="Grupa 191"/>
          <p:cNvGrpSpPr/>
          <p:nvPr/>
        </p:nvGrpSpPr>
        <p:grpSpPr>
          <a:xfrm>
            <a:off x="6034796" y="1855447"/>
            <a:ext cx="85376" cy="4248472"/>
            <a:chOff x="1004609" y="1700808"/>
            <a:chExt cx="85376" cy="4248472"/>
          </a:xfrm>
        </p:grpSpPr>
        <p:cxnSp>
          <p:nvCxnSpPr>
            <p:cNvPr id="193" name="Łącznik prosty 192"/>
            <p:cNvCxnSpPr/>
            <p:nvPr/>
          </p:nvCxnSpPr>
          <p:spPr>
            <a:xfrm>
              <a:off x="1043608" y="1700808"/>
              <a:ext cx="0" cy="42484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Prostokąt 193"/>
            <p:cNvSpPr/>
            <p:nvPr/>
          </p:nvSpPr>
          <p:spPr>
            <a:xfrm>
              <a:off x="1020520" y="204034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5" name="Owal 194"/>
            <p:cNvSpPr/>
            <p:nvPr/>
          </p:nvSpPr>
          <p:spPr>
            <a:xfrm>
              <a:off x="1004609" y="213285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6" name="Prostokąt 195"/>
            <p:cNvSpPr/>
            <p:nvPr/>
          </p:nvSpPr>
          <p:spPr>
            <a:xfrm>
              <a:off x="1017977" y="257813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7" name="Prostokąt 196"/>
            <p:cNvSpPr/>
            <p:nvPr/>
          </p:nvSpPr>
          <p:spPr>
            <a:xfrm>
              <a:off x="1017977" y="3111420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8" name="Prostokąt 197"/>
            <p:cNvSpPr/>
            <p:nvPr/>
          </p:nvSpPr>
          <p:spPr>
            <a:xfrm>
              <a:off x="1017977" y="3653948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9" name="Prostokąt 198"/>
            <p:cNvSpPr/>
            <p:nvPr/>
          </p:nvSpPr>
          <p:spPr>
            <a:xfrm>
              <a:off x="1017977" y="420058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0" name="Prostokąt 199"/>
            <p:cNvSpPr/>
            <p:nvPr/>
          </p:nvSpPr>
          <p:spPr>
            <a:xfrm>
              <a:off x="1017977" y="4749996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1" name="Prostokąt 200"/>
            <p:cNvSpPr/>
            <p:nvPr/>
          </p:nvSpPr>
          <p:spPr>
            <a:xfrm>
              <a:off x="1017977" y="5280703"/>
              <a:ext cx="72008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2" name="Owal 201"/>
            <p:cNvSpPr/>
            <p:nvPr/>
          </p:nvSpPr>
          <p:spPr>
            <a:xfrm>
              <a:off x="1008304" y="267044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3" name="Owal 202"/>
            <p:cNvSpPr/>
            <p:nvPr/>
          </p:nvSpPr>
          <p:spPr>
            <a:xfrm>
              <a:off x="1009473" y="320804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4" name="Owal 203"/>
            <p:cNvSpPr/>
            <p:nvPr/>
          </p:nvSpPr>
          <p:spPr>
            <a:xfrm>
              <a:off x="1004609" y="375056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5" name="Owal 204"/>
            <p:cNvSpPr/>
            <p:nvPr/>
          </p:nvSpPr>
          <p:spPr>
            <a:xfrm>
              <a:off x="1011293" y="429309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6" name="Owal 205"/>
            <p:cNvSpPr/>
            <p:nvPr/>
          </p:nvSpPr>
          <p:spPr>
            <a:xfrm>
              <a:off x="1004609" y="4835624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7" name="Owal 206"/>
            <p:cNvSpPr/>
            <p:nvPr/>
          </p:nvSpPr>
          <p:spPr>
            <a:xfrm>
              <a:off x="1011270" y="537321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08" name="Grupa 207"/>
          <p:cNvGrpSpPr/>
          <p:nvPr/>
        </p:nvGrpSpPr>
        <p:grpSpPr>
          <a:xfrm>
            <a:off x="7186924" y="1855447"/>
            <a:ext cx="85376" cy="4248472"/>
            <a:chOff x="1004609" y="1700808"/>
            <a:chExt cx="85376" cy="4248472"/>
          </a:xfrm>
        </p:grpSpPr>
        <p:cxnSp>
          <p:nvCxnSpPr>
            <p:cNvPr id="209" name="Łącznik prosty 208"/>
            <p:cNvCxnSpPr/>
            <p:nvPr/>
          </p:nvCxnSpPr>
          <p:spPr>
            <a:xfrm>
              <a:off x="1043608" y="1700808"/>
              <a:ext cx="0" cy="42484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0" name="Prostokąt 209"/>
            <p:cNvSpPr/>
            <p:nvPr/>
          </p:nvSpPr>
          <p:spPr>
            <a:xfrm>
              <a:off x="1020520" y="204034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1" name="Owal 210"/>
            <p:cNvSpPr/>
            <p:nvPr/>
          </p:nvSpPr>
          <p:spPr>
            <a:xfrm>
              <a:off x="1004609" y="213285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2" name="Prostokąt 211"/>
            <p:cNvSpPr/>
            <p:nvPr/>
          </p:nvSpPr>
          <p:spPr>
            <a:xfrm>
              <a:off x="1017977" y="257813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3" name="Prostokąt 212"/>
            <p:cNvSpPr/>
            <p:nvPr/>
          </p:nvSpPr>
          <p:spPr>
            <a:xfrm>
              <a:off x="1017977" y="3111420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4" name="Prostokąt 213"/>
            <p:cNvSpPr/>
            <p:nvPr/>
          </p:nvSpPr>
          <p:spPr>
            <a:xfrm>
              <a:off x="1017977" y="3653948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5" name="Prostokąt 214"/>
            <p:cNvSpPr/>
            <p:nvPr/>
          </p:nvSpPr>
          <p:spPr>
            <a:xfrm>
              <a:off x="1017977" y="4200583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6" name="Prostokąt 215"/>
            <p:cNvSpPr/>
            <p:nvPr/>
          </p:nvSpPr>
          <p:spPr>
            <a:xfrm>
              <a:off x="1017977" y="4749996"/>
              <a:ext cx="53554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7" name="Prostokąt 216"/>
            <p:cNvSpPr/>
            <p:nvPr/>
          </p:nvSpPr>
          <p:spPr>
            <a:xfrm>
              <a:off x="1017977" y="5280703"/>
              <a:ext cx="72008" cy="257034"/>
            </a:xfrm>
            <a:prstGeom prst="rect">
              <a:avLst/>
            </a:prstGeom>
            <a:solidFill>
              <a:srgbClr val="C00000">
                <a:alpha val="47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8" name="Owal 217"/>
            <p:cNvSpPr/>
            <p:nvPr/>
          </p:nvSpPr>
          <p:spPr>
            <a:xfrm>
              <a:off x="1008304" y="267044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9" name="Owal 218"/>
            <p:cNvSpPr/>
            <p:nvPr/>
          </p:nvSpPr>
          <p:spPr>
            <a:xfrm>
              <a:off x="1009473" y="320804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0" name="Owal 219"/>
            <p:cNvSpPr/>
            <p:nvPr/>
          </p:nvSpPr>
          <p:spPr>
            <a:xfrm>
              <a:off x="1004609" y="375056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1" name="Owal 220"/>
            <p:cNvSpPr/>
            <p:nvPr/>
          </p:nvSpPr>
          <p:spPr>
            <a:xfrm>
              <a:off x="1011293" y="429309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2" name="Owal 221"/>
            <p:cNvSpPr/>
            <p:nvPr/>
          </p:nvSpPr>
          <p:spPr>
            <a:xfrm>
              <a:off x="1004609" y="4835624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3" name="Owal 222"/>
            <p:cNvSpPr/>
            <p:nvPr/>
          </p:nvSpPr>
          <p:spPr>
            <a:xfrm>
              <a:off x="1011270" y="5373216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cxnSp>
        <p:nvCxnSpPr>
          <p:cNvPr id="225" name="Łącznik prosty 224"/>
          <p:cNvCxnSpPr/>
          <p:nvPr/>
        </p:nvCxnSpPr>
        <p:spPr>
          <a:xfrm>
            <a:off x="601187" y="1855447"/>
            <a:ext cx="0" cy="424847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Prostokąt 225"/>
          <p:cNvSpPr/>
          <p:nvPr/>
        </p:nvSpPr>
        <p:spPr>
          <a:xfrm>
            <a:off x="578099" y="2194982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7" name="Owal 226"/>
          <p:cNvSpPr/>
          <p:nvPr/>
        </p:nvSpPr>
        <p:spPr>
          <a:xfrm>
            <a:off x="562188" y="228749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8" name="Prostokąt 227"/>
          <p:cNvSpPr/>
          <p:nvPr/>
        </p:nvSpPr>
        <p:spPr>
          <a:xfrm>
            <a:off x="575556" y="2732772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9" name="Prostokąt 228"/>
          <p:cNvSpPr/>
          <p:nvPr/>
        </p:nvSpPr>
        <p:spPr>
          <a:xfrm>
            <a:off x="575556" y="3266059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0" name="Prostokąt 229"/>
          <p:cNvSpPr/>
          <p:nvPr/>
        </p:nvSpPr>
        <p:spPr>
          <a:xfrm>
            <a:off x="575556" y="3808587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1" name="Prostokąt 230"/>
          <p:cNvSpPr/>
          <p:nvPr/>
        </p:nvSpPr>
        <p:spPr>
          <a:xfrm>
            <a:off x="575556" y="4355222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2" name="Prostokąt 231"/>
          <p:cNvSpPr/>
          <p:nvPr/>
        </p:nvSpPr>
        <p:spPr>
          <a:xfrm>
            <a:off x="575556" y="4904635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3" name="Prostokąt 232"/>
          <p:cNvSpPr/>
          <p:nvPr/>
        </p:nvSpPr>
        <p:spPr>
          <a:xfrm>
            <a:off x="575556" y="5435342"/>
            <a:ext cx="72008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4" name="Owal 233"/>
          <p:cNvSpPr/>
          <p:nvPr/>
        </p:nvSpPr>
        <p:spPr>
          <a:xfrm>
            <a:off x="565883" y="2825087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5" name="Owal 234"/>
          <p:cNvSpPr/>
          <p:nvPr/>
        </p:nvSpPr>
        <p:spPr>
          <a:xfrm>
            <a:off x="567052" y="3362679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6" name="Owal 235"/>
          <p:cNvSpPr/>
          <p:nvPr/>
        </p:nvSpPr>
        <p:spPr>
          <a:xfrm>
            <a:off x="562188" y="3905207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7" name="Owal 236"/>
          <p:cNvSpPr/>
          <p:nvPr/>
        </p:nvSpPr>
        <p:spPr>
          <a:xfrm>
            <a:off x="568872" y="444773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8" name="Owal 237"/>
          <p:cNvSpPr/>
          <p:nvPr/>
        </p:nvSpPr>
        <p:spPr>
          <a:xfrm>
            <a:off x="562188" y="4990263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9" name="Owal 238"/>
          <p:cNvSpPr/>
          <p:nvPr/>
        </p:nvSpPr>
        <p:spPr>
          <a:xfrm>
            <a:off x="568849" y="552785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40" name="Łącznik prosty 239"/>
          <p:cNvCxnSpPr/>
          <p:nvPr/>
        </p:nvCxnSpPr>
        <p:spPr>
          <a:xfrm>
            <a:off x="5007043" y="1855447"/>
            <a:ext cx="0" cy="424847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Prostokąt 240"/>
          <p:cNvSpPr/>
          <p:nvPr/>
        </p:nvSpPr>
        <p:spPr>
          <a:xfrm>
            <a:off x="4983955" y="2194982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2" name="Owal 241"/>
          <p:cNvSpPr/>
          <p:nvPr/>
        </p:nvSpPr>
        <p:spPr>
          <a:xfrm>
            <a:off x="4968044" y="228749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3" name="Prostokąt 242"/>
          <p:cNvSpPr/>
          <p:nvPr/>
        </p:nvSpPr>
        <p:spPr>
          <a:xfrm>
            <a:off x="4981412" y="2732772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4" name="Prostokąt 243"/>
          <p:cNvSpPr/>
          <p:nvPr/>
        </p:nvSpPr>
        <p:spPr>
          <a:xfrm>
            <a:off x="4981412" y="3266059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5" name="Prostokąt 244"/>
          <p:cNvSpPr/>
          <p:nvPr/>
        </p:nvSpPr>
        <p:spPr>
          <a:xfrm>
            <a:off x="4981412" y="3808587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6" name="Prostokąt 245"/>
          <p:cNvSpPr/>
          <p:nvPr/>
        </p:nvSpPr>
        <p:spPr>
          <a:xfrm>
            <a:off x="4981412" y="4355222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7" name="Prostokąt 246"/>
          <p:cNvSpPr/>
          <p:nvPr/>
        </p:nvSpPr>
        <p:spPr>
          <a:xfrm>
            <a:off x="4981412" y="4904635"/>
            <a:ext cx="53554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8" name="Prostokąt 247"/>
          <p:cNvSpPr/>
          <p:nvPr/>
        </p:nvSpPr>
        <p:spPr>
          <a:xfrm>
            <a:off x="4981412" y="5435342"/>
            <a:ext cx="72008" cy="257034"/>
          </a:xfrm>
          <a:prstGeom prst="rect">
            <a:avLst/>
          </a:prstGeom>
          <a:solidFill>
            <a:srgbClr val="CC6600">
              <a:alpha val="86667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9" name="Owal 248"/>
          <p:cNvSpPr/>
          <p:nvPr/>
        </p:nvSpPr>
        <p:spPr>
          <a:xfrm>
            <a:off x="4971739" y="2825087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0" name="Owal 249"/>
          <p:cNvSpPr/>
          <p:nvPr/>
        </p:nvSpPr>
        <p:spPr>
          <a:xfrm>
            <a:off x="4972908" y="3362679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1" name="Owal 250"/>
          <p:cNvSpPr/>
          <p:nvPr/>
        </p:nvSpPr>
        <p:spPr>
          <a:xfrm>
            <a:off x="4968044" y="3905207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2" name="Owal 251"/>
          <p:cNvSpPr/>
          <p:nvPr/>
        </p:nvSpPr>
        <p:spPr>
          <a:xfrm>
            <a:off x="4974728" y="444773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3" name="Owal 252"/>
          <p:cNvSpPr/>
          <p:nvPr/>
        </p:nvSpPr>
        <p:spPr>
          <a:xfrm>
            <a:off x="4968044" y="4990263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4" name="Owal 253"/>
          <p:cNvSpPr/>
          <p:nvPr/>
        </p:nvSpPr>
        <p:spPr>
          <a:xfrm>
            <a:off x="4974705" y="552785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ole tekstowe 27"/>
          <p:cNvSpPr txBox="1"/>
          <p:nvPr/>
        </p:nvSpPr>
        <p:spPr>
          <a:xfrm>
            <a:off x="460717" y="6085021"/>
            <a:ext cx="2643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0  3   9        21                  45</a:t>
            </a:r>
          </a:p>
          <a:p>
            <a:pPr algn="ctr"/>
            <a:r>
              <a:rPr lang="pl-PL" dirty="0" smtClean="0"/>
              <a:t>Odległość (m)</a:t>
            </a:r>
            <a:endParaRPr lang="pl-PL" dirty="0"/>
          </a:p>
        </p:txBody>
      </p:sp>
      <p:sp>
        <p:nvSpPr>
          <p:cNvPr id="29" name="pole tekstowe 28"/>
          <p:cNvSpPr txBox="1"/>
          <p:nvPr/>
        </p:nvSpPr>
        <p:spPr>
          <a:xfrm>
            <a:off x="320842" y="1511682"/>
            <a:ext cx="7141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A0 A1 A2     A3                  A4                                    B0 B1 B2     B3                 B4</a:t>
            </a:r>
            <a:endParaRPr lang="pl-PL" dirty="0"/>
          </a:p>
        </p:txBody>
      </p:sp>
      <p:sp>
        <p:nvSpPr>
          <p:cNvPr id="30" name="pole tekstowe 29"/>
          <p:cNvSpPr txBox="1"/>
          <p:nvPr/>
        </p:nvSpPr>
        <p:spPr>
          <a:xfrm>
            <a:off x="1241910" y="1004224"/>
            <a:ext cx="55086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smtClean="0"/>
              <a:t>Sektor A                                                              Sektor B</a:t>
            </a:r>
            <a:endParaRPr lang="pl-PL" sz="2000" dirty="0"/>
          </a:p>
        </p:txBody>
      </p:sp>
      <p:sp>
        <p:nvSpPr>
          <p:cNvPr id="258" name="pole tekstowe 257"/>
          <p:cNvSpPr txBox="1"/>
          <p:nvPr/>
        </p:nvSpPr>
        <p:spPr>
          <a:xfrm>
            <a:off x="4868506" y="6089758"/>
            <a:ext cx="2643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0  3   9        21                  45</a:t>
            </a:r>
          </a:p>
          <a:p>
            <a:pPr algn="ctr"/>
            <a:r>
              <a:rPr lang="pl-PL" dirty="0" smtClean="0"/>
              <a:t>Odległość (m)</a:t>
            </a:r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0598" y="-23756"/>
            <a:ext cx="2423924" cy="1616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5" y="1412776"/>
            <a:ext cx="8653667" cy="475252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279254" y="476672"/>
            <a:ext cx="88862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Średnia liczba gatunków roślin/powierzchnię </a:t>
            </a:r>
          </a:p>
          <a:p>
            <a:pPr algn="ctr"/>
            <a:r>
              <a:rPr lang="pl-PL" sz="2400" dirty="0" smtClean="0"/>
              <a:t>w pasach (A0 i B0) i polu z żytem (A1-A4 i B1-B4) w czerwcu i lipcu</a:t>
            </a:r>
            <a:endParaRPr lang="pl-PL" sz="2400" dirty="0"/>
          </a:p>
        </p:txBody>
      </p:sp>
      <p:sp>
        <p:nvSpPr>
          <p:cNvPr id="4" name="Prostokąt 3"/>
          <p:cNvSpPr/>
          <p:nvPr/>
        </p:nvSpPr>
        <p:spPr>
          <a:xfrm>
            <a:off x="246921" y="6154180"/>
            <a:ext cx="8897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 A0 A1    A2         A3                       A4                                             B0 B1   B2        B3                        B4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0" y="-9103"/>
            <a:ext cx="1019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cap="small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Wyniki</a:t>
            </a:r>
            <a:endParaRPr lang="pl-PL" sz="2400" b="1" cap="small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2300" y="1763960"/>
            <a:ext cx="1524000" cy="101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6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620689" y="17083247"/>
            <a:ext cx="12133751" cy="9202878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12700" cap="rnd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293751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5783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634384" y="17059340"/>
            <a:ext cx="17139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9375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l-PL" sz="4400" b="1" cap="small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Wyniki</a:t>
            </a:r>
          </a:p>
        </p:txBody>
      </p:sp>
      <p:graphicFrame>
        <p:nvGraphicFramePr>
          <p:cNvPr id="5" name="Wykres 4"/>
          <p:cNvGraphicFramePr/>
          <p:nvPr>
            <p:extLst>
              <p:ext uri="{D42A27DB-BD31-4B8C-83A1-F6EECF244321}">
                <p14:modId xmlns:p14="http://schemas.microsoft.com/office/powerpoint/2010/main" val="1276511065"/>
              </p:ext>
            </p:extLst>
          </p:nvPr>
        </p:nvGraphicFramePr>
        <p:xfrm>
          <a:off x="1302463" y="22275998"/>
          <a:ext cx="5022381" cy="3376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Wykres 5"/>
          <p:cNvGraphicFramePr/>
          <p:nvPr>
            <p:extLst>
              <p:ext uri="{D42A27DB-BD31-4B8C-83A1-F6EECF244321}">
                <p14:modId xmlns:p14="http://schemas.microsoft.com/office/powerpoint/2010/main" val="4051995877"/>
              </p:ext>
            </p:extLst>
          </p:nvPr>
        </p:nvGraphicFramePr>
        <p:xfrm>
          <a:off x="1314822" y="18686126"/>
          <a:ext cx="5022381" cy="3425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1872737556"/>
              </p:ext>
            </p:extLst>
          </p:nvPr>
        </p:nvGraphicFramePr>
        <p:xfrm>
          <a:off x="7079040" y="18680892"/>
          <a:ext cx="5033471" cy="3431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Wykres 7"/>
          <p:cNvGraphicFramePr/>
          <p:nvPr>
            <p:extLst>
              <p:ext uri="{D42A27DB-BD31-4B8C-83A1-F6EECF244321}">
                <p14:modId xmlns:p14="http://schemas.microsoft.com/office/powerpoint/2010/main" val="2319215475"/>
              </p:ext>
            </p:extLst>
          </p:nvPr>
        </p:nvGraphicFramePr>
        <p:xfrm>
          <a:off x="7079039" y="22275998"/>
          <a:ext cx="5033471" cy="3369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pole tekstowe 8"/>
          <p:cNvSpPr txBox="1"/>
          <p:nvPr/>
        </p:nvSpPr>
        <p:spPr>
          <a:xfrm>
            <a:off x="1304565" y="17772455"/>
            <a:ext cx="10218247" cy="954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937510" eaLnBrk="1" fontAlgn="auto" hangingPunct="1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3600" dirty="0">
                <a:solidFill>
                  <a:prstClr val="black"/>
                </a:solidFill>
                <a:latin typeface="Calibri" panose="020F0502020204030204"/>
              </a:rPr>
              <a:t>Zagęszczenie owadów na pasach kwietnych i polu żyta w czerwcu i lipcu</a:t>
            </a:r>
          </a:p>
        </p:txBody>
      </p:sp>
      <p:sp>
        <p:nvSpPr>
          <p:cNvPr id="10" name="pole tekstowe 9"/>
          <p:cNvSpPr txBox="1"/>
          <p:nvPr/>
        </p:nvSpPr>
        <p:spPr>
          <a:xfrm rot="16200000">
            <a:off x="393918" y="20223014"/>
            <a:ext cx="1391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9375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l-PL" sz="2400" dirty="0">
                <a:solidFill>
                  <a:prstClr val="black"/>
                </a:solidFill>
                <a:latin typeface="Calibri" panose="020F0502020204030204"/>
              </a:rPr>
              <a:t>os./20 m</a:t>
            </a:r>
            <a:r>
              <a:rPr lang="pl-PL" sz="2400" baseline="30000" dirty="0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11" name="pole tekstowe 10"/>
          <p:cNvSpPr txBox="1"/>
          <p:nvPr/>
        </p:nvSpPr>
        <p:spPr>
          <a:xfrm rot="16200000">
            <a:off x="5641863" y="20176087"/>
            <a:ext cx="2547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9375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l-PL" sz="2400" dirty="0">
                <a:solidFill>
                  <a:prstClr val="black"/>
                </a:solidFill>
                <a:latin typeface="Calibri" panose="020F0502020204030204"/>
              </a:rPr>
              <a:t>os./pułapka/14 dni</a:t>
            </a:r>
            <a:endParaRPr lang="pl-PL" sz="2400" baseline="30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pole tekstowe 11"/>
          <p:cNvSpPr txBox="1"/>
          <p:nvPr/>
        </p:nvSpPr>
        <p:spPr>
          <a:xfrm rot="16200000">
            <a:off x="380661" y="23527846"/>
            <a:ext cx="1391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9375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l-PL" sz="2400" dirty="0">
                <a:solidFill>
                  <a:prstClr val="black"/>
                </a:solidFill>
                <a:latin typeface="Calibri" panose="020F0502020204030204"/>
              </a:rPr>
              <a:t>os./20 m</a:t>
            </a:r>
            <a:r>
              <a:rPr lang="pl-PL" sz="2400" baseline="30000" dirty="0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13" name="pole tekstowe 12"/>
          <p:cNvSpPr txBox="1"/>
          <p:nvPr/>
        </p:nvSpPr>
        <p:spPr>
          <a:xfrm rot="16200000">
            <a:off x="6156961" y="23454651"/>
            <a:ext cx="1391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93751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l-PL" sz="2400" dirty="0">
                <a:solidFill>
                  <a:prstClr val="black"/>
                </a:solidFill>
                <a:latin typeface="Calibri" panose="020F0502020204030204"/>
              </a:rPr>
              <a:t>os./20 m</a:t>
            </a:r>
            <a:r>
              <a:rPr lang="pl-PL" sz="2400" baseline="30000" dirty="0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grpSp>
        <p:nvGrpSpPr>
          <p:cNvPr id="14" name="Grupa 13"/>
          <p:cNvGrpSpPr/>
          <p:nvPr/>
        </p:nvGrpSpPr>
        <p:grpSpPr>
          <a:xfrm>
            <a:off x="4336571" y="25742253"/>
            <a:ext cx="4695962" cy="400110"/>
            <a:chOff x="3497640" y="25913885"/>
            <a:chExt cx="4695962" cy="400110"/>
          </a:xfrm>
        </p:grpSpPr>
        <p:sp>
          <p:nvSpPr>
            <p:cNvPr id="15" name="Prostokąt 14"/>
            <p:cNvSpPr/>
            <p:nvPr/>
          </p:nvSpPr>
          <p:spPr>
            <a:xfrm>
              <a:off x="3497640" y="25929695"/>
              <a:ext cx="627797" cy="368489"/>
            </a:xfrm>
            <a:prstGeom prst="rect">
              <a:avLst/>
            </a:prstGeom>
            <a:solidFill>
              <a:srgbClr val="0070C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293751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578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6821861" y="25929695"/>
              <a:ext cx="627797" cy="368489"/>
            </a:xfrm>
            <a:prstGeom prst="rect">
              <a:avLst/>
            </a:prstGeom>
            <a:solidFill>
              <a:srgbClr val="C00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293751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578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pole tekstowe 16"/>
            <p:cNvSpPr txBox="1"/>
            <p:nvPr/>
          </p:nvSpPr>
          <p:spPr>
            <a:xfrm>
              <a:off x="4125437" y="25913885"/>
              <a:ext cx="40681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293751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Pasy kwietne                                    Pole</a:t>
              </a:r>
              <a:endParaRPr kumimoji="0" lang="pl-P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pic>
        <p:nvPicPr>
          <p:cNvPr id="2" name="Obraz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7040" y="-220421"/>
            <a:ext cx="9361040" cy="7078421"/>
          </a:xfrm>
          <a:prstGeom prst="rect">
            <a:avLst/>
          </a:prstGeom>
        </p:spPr>
      </p:pic>
      <p:sp>
        <p:nvSpPr>
          <p:cNvPr id="18" name="pole tekstowe 17"/>
          <p:cNvSpPr txBox="1"/>
          <p:nvPr/>
        </p:nvSpPr>
        <p:spPr>
          <a:xfrm>
            <a:off x="8992" y="-99392"/>
            <a:ext cx="9142677" cy="11079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endParaRPr lang="pl-PL" sz="2400" dirty="0" smtClean="0"/>
          </a:p>
          <a:p>
            <a:pPr algn="ctr"/>
            <a:r>
              <a:rPr lang="pl-PL" sz="2400" dirty="0" smtClean="0"/>
              <a:t>Zagęszczenie owadów w pasach kwietnych i na polu żyta </a:t>
            </a:r>
          </a:p>
          <a:p>
            <a:pPr algn="ctr"/>
            <a:r>
              <a:rPr lang="pl-PL" sz="2400" dirty="0" smtClean="0"/>
              <a:t>w kolejnych terminach kontroli terenowych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pole tekstowe 1"/>
          <p:cNvSpPr txBox="1"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l-PL" altLang="pl-PL" sz="3200" dirty="0"/>
              <a:t>Kontekst, motywy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198102163"/>
              </p:ext>
            </p:extLst>
          </p:nvPr>
        </p:nvGraphicFramePr>
        <p:xfrm>
          <a:off x="251520" y="548680"/>
          <a:ext cx="871296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trzałka w dół 6"/>
          <p:cNvSpPr/>
          <p:nvPr/>
        </p:nvSpPr>
        <p:spPr>
          <a:xfrm>
            <a:off x="3517438" y="5497826"/>
            <a:ext cx="215900" cy="3587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8" name="Strzałka w dół 7"/>
          <p:cNvSpPr/>
          <p:nvPr/>
        </p:nvSpPr>
        <p:spPr>
          <a:xfrm>
            <a:off x="8173746" y="5504316"/>
            <a:ext cx="215900" cy="3587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" name="Prostokąt 2"/>
          <p:cNvSpPr/>
          <p:nvPr/>
        </p:nvSpPr>
        <p:spPr>
          <a:xfrm>
            <a:off x="10836275" y="1700213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Strzałka w prawo 1"/>
          <p:cNvSpPr/>
          <p:nvPr/>
        </p:nvSpPr>
        <p:spPr>
          <a:xfrm>
            <a:off x="4103948" y="5611695"/>
            <a:ext cx="93610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7194532"/>
              </p:ext>
            </p:extLst>
          </p:nvPr>
        </p:nvGraphicFramePr>
        <p:xfrm>
          <a:off x="395536" y="1535597"/>
          <a:ext cx="4104456" cy="3852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0058017"/>
              </p:ext>
            </p:extLst>
          </p:nvPr>
        </p:nvGraphicFramePr>
        <p:xfrm>
          <a:off x="4680012" y="1535597"/>
          <a:ext cx="4103948" cy="3852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107504" y="203303"/>
            <a:ext cx="8928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Zagęszczenie pająków </a:t>
            </a:r>
            <a:r>
              <a:rPr lang="pl-PL" sz="2400" dirty="0" err="1" smtClean="0"/>
              <a:t>epigeicznych</a:t>
            </a:r>
            <a:r>
              <a:rPr lang="pl-PL" sz="2400" dirty="0" smtClean="0"/>
              <a:t> i </a:t>
            </a:r>
            <a:r>
              <a:rPr lang="pl-PL" sz="2400" dirty="0" err="1" smtClean="0"/>
              <a:t>naroślinnych</a:t>
            </a:r>
            <a:r>
              <a:rPr lang="pl-PL" sz="2400" dirty="0" smtClean="0"/>
              <a:t> </a:t>
            </a:r>
          </a:p>
          <a:p>
            <a:pPr algn="ctr"/>
            <a:r>
              <a:rPr lang="pl-PL" sz="2400" dirty="0" smtClean="0"/>
              <a:t>w kolejnych terminach kontroli terenowych</a:t>
            </a:r>
            <a:endParaRPr lang="pl-PL" sz="24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367644" y="1183287"/>
            <a:ext cx="2156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smtClean="0"/>
              <a:t>os./pułapka/14 dni</a:t>
            </a:r>
            <a:endParaRPr lang="pl-PL" sz="20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486091" y="1189711"/>
            <a:ext cx="22005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smtClean="0"/>
              <a:t>os./kontrola/20 m</a:t>
            </a:r>
            <a:r>
              <a:rPr lang="pl-PL" sz="2000" baseline="30000" dirty="0" smtClean="0"/>
              <a:t>2</a:t>
            </a:r>
            <a:endParaRPr lang="pl-PL" sz="2000" baseline="300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443918" y="5559623"/>
            <a:ext cx="7793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err="1" smtClean="0"/>
              <a:t>Epigeiczne</a:t>
            </a:r>
            <a:r>
              <a:rPr lang="pl-PL" sz="2400" dirty="0" smtClean="0"/>
              <a:t> (z pułapek Barbera)             </a:t>
            </a:r>
            <a:r>
              <a:rPr lang="pl-PL" sz="2400" dirty="0" err="1" smtClean="0"/>
              <a:t>Naroślinne</a:t>
            </a:r>
            <a:r>
              <a:rPr lang="pl-PL" sz="2400" dirty="0" smtClean="0"/>
              <a:t> (z czerpaka)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44744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8520" y="-135396"/>
            <a:ext cx="9397044" cy="6993396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-6474" y="9525"/>
            <a:ext cx="9036496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pl-PL" sz="2400" dirty="0" smtClean="0"/>
          </a:p>
          <a:p>
            <a:pPr algn="ctr"/>
            <a:r>
              <a:rPr lang="pl-PL" sz="2400" dirty="0" smtClean="0"/>
              <a:t>Średnia liczba gatunków i zagęszczenie owadów w pasach kwietnych </a:t>
            </a:r>
          </a:p>
          <a:p>
            <a:pPr algn="ctr"/>
            <a:r>
              <a:rPr lang="pl-PL" sz="2400" dirty="0" smtClean="0"/>
              <a:t>i na polu żyta w okresie od 15 VI do 15 VII (wąsy – przedział ufności)</a:t>
            </a:r>
            <a:endParaRPr lang="pl-PL" sz="2400" dirty="0"/>
          </a:p>
        </p:txBody>
      </p:sp>
      <p:sp>
        <p:nvSpPr>
          <p:cNvPr id="7" name="Owal 6"/>
          <p:cNvSpPr/>
          <p:nvPr/>
        </p:nvSpPr>
        <p:spPr>
          <a:xfrm>
            <a:off x="1043608" y="2816932"/>
            <a:ext cx="1404156" cy="54006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192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6123" y="23267"/>
            <a:ext cx="4984562" cy="3735660"/>
          </a:xfrm>
          <a:prstGeom prst="rect">
            <a:avLst/>
          </a:prstGeom>
        </p:spPr>
      </p:pic>
      <p:pic>
        <p:nvPicPr>
          <p:cNvPr id="3" name="Obraz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90" y="3139455"/>
            <a:ext cx="4944271" cy="37185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ole tekstowe 3"/>
          <p:cNvSpPr txBox="1"/>
          <p:nvPr/>
        </p:nvSpPr>
        <p:spPr>
          <a:xfrm>
            <a:off x="40290" y="555548"/>
            <a:ext cx="4159439" cy="1446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200" dirty="0" smtClean="0"/>
              <a:t>Średnia liczba gatunków </a:t>
            </a:r>
          </a:p>
          <a:p>
            <a:pPr algn="ctr"/>
            <a:r>
              <a:rPr lang="pl-PL" sz="2200" dirty="0" smtClean="0"/>
              <a:t>i zagęszczenie pająków </a:t>
            </a:r>
          </a:p>
          <a:p>
            <a:pPr algn="ctr"/>
            <a:r>
              <a:rPr lang="pl-PL" sz="2200" dirty="0" smtClean="0"/>
              <a:t>w pasach kwietnych i na polu żyta w okresie od 15 VI do 15 VII </a:t>
            </a:r>
            <a:endParaRPr lang="pl-PL" sz="22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550798" y="3046348"/>
            <a:ext cx="1961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os./pułapka/14 dni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 flipH="1">
            <a:off x="6408204" y="4814061"/>
            <a:ext cx="1620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C00000"/>
                </a:solidFill>
              </a:rPr>
              <a:t>Brak różnic</a:t>
            </a:r>
            <a:endParaRPr lang="pl-PL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11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/>
          <p:cNvGraphicFramePr/>
          <p:nvPr>
            <p:extLst>
              <p:ext uri="{D42A27DB-BD31-4B8C-83A1-F6EECF244321}">
                <p14:modId xmlns:p14="http://schemas.microsoft.com/office/powerpoint/2010/main" val="1031539311"/>
              </p:ext>
            </p:extLst>
          </p:nvPr>
        </p:nvGraphicFramePr>
        <p:xfrm>
          <a:off x="287524" y="1016732"/>
          <a:ext cx="871296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327280" y="260648"/>
            <a:ext cx="8489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Biegaczowate w pasach kwietnych i na polu żyta w VI i VII (średnie)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36839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/>
          <p:cNvGraphicFramePr/>
          <p:nvPr>
            <p:extLst>
              <p:ext uri="{D42A27DB-BD31-4B8C-83A1-F6EECF244321}">
                <p14:modId xmlns:p14="http://schemas.microsoft.com/office/powerpoint/2010/main" val="4249244137"/>
              </p:ext>
            </p:extLst>
          </p:nvPr>
        </p:nvGraphicFramePr>
        <p:xfrm>
          <a:off x="1367644" y="656692"/>
          <a:ext cx="6552728" cy="2772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Wykres 4"/>
          <p:cNvGraphicFramePr/>
          <p:nvPr>
            <p:extLst>
              <p:ext uri="{D42A27DB-BD31-4B8C-83A1-F6EECF244321}">
                <p14:modId xmlns:p14="http://schemas.microsoft.com/office/powerpoint/2010/main" val="345346635"/>
              </p:ext>
            </p:extLst>
          </p:nvPr>
        </p:nvGraphicFramePr>
        <p:xfrm>
          <a:off x="467544" y="3933056"/>
          <a:ext cx="4103898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Wykres 5"/>
          <p:cNvGraphicFramePr/>
          <p:nvPr>
            <p:extLst>
              <p:ext uri="{D42A27DB-BD31-4B8C-83A1-F6EECF244321}">
                <p14:modId xmlns:p14="http://schemas.microsoft.com/office/powerpoint/2010/main" val="1754652288"/>
              </p:ext>
            </p:extLst>
          </p:nvPr>
        </p:nvGraphicFramePr>
        <p:xfrm>
          <a:off x="4546557" y="3922762"/>
          <a:ext cx="3894441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pole tekstowe 6"/>
          <p:cNvSpPr txBox="1"/>
          <p:nvPr/>
        </p:nvSpPr>
        <p:spPr>
          <a:xfrm>
            <a:off x="6768244" y="3933056"/>
            <a:ext cx="15342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err="1"/>
              <a:t>N</a:t>
            </a:r>
            <a:r>
              <a:rPr lang="pl-PL" sz="2400" dirty="0" err="1" smtClean="0"/>
              <a:t>aroślinne</a:t>
            </a:r>
            <a:endParaRPr lang="pl-PL" sz="24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99288" y="80628"/>
            <a:ext cx="7453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Pająki w pasach kwietnych i na polu żyta w VI i VII (średnie)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03723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/>
          <p:cNvGraphicFramePr/>
          <p:nvPr>
            <p:extLst>
              <p:ext uri="{D42A27DB-BD31-4B8C-83A1-F6EECF244321}">
                <p14:modId xmlns:p14="http://schemas.microsoft.com/office/powerpoint/2010/main" val="2684540478"/>
              </p:ext>
            </p:extLst>
          </p:nvPr>
        </p:nvGraphicFramePr>
        <p:xfrm>
          <a:off x="251520" y="1268760"/>
          <a:ext cx="4176464" cy="3497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Wykres 4"/>
          <p:cNvGraphicFramePr/>
          <p:nvPr>
            <p:extLst>
              <p:ext uri="{D42A27DB-BD31-4B8C-83A1-F6EECF244321}">
                <p14:modId xmlns:p14="http://schemas.microsoft.com/office/powerpoint/2010/main" val="2700974461"/>
              </p:ext>
            </p:extLst>
          </p:nvPr>
        </p:nvGraphicFramePr>
        <p:xfrm>
          <a:off x="4716016" y="1268761"/>
          <a:ext cx="4176464" cy="3497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755576" y="476672"/>
            <a:ext cx="7684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Motyle w pasach kwietnych i na polu żyta w VI i VII (średnie)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69131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/>
          <p:cNvGraphicFramePr/>
          <p:nvPr>
            <p:extLst>
              <p:ext uri="{D42A27DB-BD31-4B8C-83A1-F6EECF244321}">
                <p14:modId xmlns:p14="http://schemas.microsoft.com/office/powerpoint/2010/main" val="1062407724"/>
              </p:ext>
            </p:extLst>
          </p:nvPr>
        </p:nvGraphicFramePr>
        <p:xfrm>
          <a:off x="234776" y="1412776"/>
          <a:ext cx="8640960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234776" y="2518"/>
            <a:ext cx="8657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err="1" smtClean="0"/>
              <a:t>Naroślinne</a:t>
            </a:r>
            <a:r>
              <a:rPr lang="pl-PL" sz="2400" dirty="0" smtClean="0"/>
              <a:t> owady drapieżne i zapylające </a:t>
            </a:r>
          </a:p>
          <a:p>
            <a:pPr algn="ctr"/>
            <a:r>
              <a:rPr lang="pl-PL" sz="2400" dirty="0" smtClean="0"/>
              <a:t>w pasach kwietnych i na polu żyta w VI i VII (średnie)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44988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0" y="0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Zagęszczenie łączne pająków i owadów drapieżnych owadów </a:t>
            </a:r>
          </a:p>
          <a:p>
            <a:pPr algn="ctr"/>
            <a:r>
              <a:rPr lang="pl-PL" sz="2400" dirty="0" smtClean="0"/>
              <a:t>na </a:t>
            </a:r>
            <a:r>
              <a:rPr lang="pl-PL" sz="2400" dirty="0" err="1" smtClean="0"/>
              <a:t>transektach</a:t>
            </a:r>
            <a:r>
              <a:rPr lang="pl-PL" sz="2400" dirty="0" smtClean="0"/>
              <a:t> 1-4 w sektorach A i B w VI i VII (wąsy – CI95%)</a:t>
            </a:r>
            <a:endParaRPr lang="pl-PL" sz="2400" dirty="0"/>
          </a:p>
        </p:txBody>
      </p:sp>
      <p:graphicFrame>
        <p:nvGraphicFramePr>
          <p:cNvPr id="8" name="Obi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3430908"/>
              </p:ext>
            </p:extLst>
          </p:nvPr>
        </p:nvGraphicFramePr>
        <p:xfrm>
          <a:off x="1211627" y="1200149"/>
          <a:ext cx="6636737" cy="4977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5" name="Graph" r:id="rId3" imgW="5943600" imgH="4457880" progId="STATISTICA.Graph">
                  <p:embed/>
                </p:oleObj>
              </mc:Choice>
              <mc:Fallback>
                <p:oleObj name="Graph" r:id="rId3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11627" y="1200149"/>
                        <a:ext cx="6636737" cy="49775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514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00" y="1605783"/>
            <a:ext cx="4464496" cy="446378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004" y="1605783"/>
            <a:ext cx="4464496" cy="4463784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-52660" y="9331"/>
            <a:ext cx="93213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400" dirty="0" smtClean="0"/>
              <a:t>Zagęszczenie mszyc (po lewej) i łączne zagęszczenie owadów szkodliwych </a:t>
            </a:r>
            <a:br>
              <a:rPr lang="pl-PL" sz="2400" dirty="0" smtClean="0"/>
            </a:br>
            <a:r>
              <a:rPr lang="pl-PL" sz="2400" dirty="0" smtClean="0"/>
              <a:t>(po prawej) na </a:t>
            </a:r>
            <a:r>
              <a:rPr lang="pl-PL" sz="2400" dirty="0" err="1" smtClean="0"/>
              <a:t>transektach</a:t>
            </a:r>
            <a:r>
              <a:rPr lang="pl-PL" sz="2400" dirty="0" smtClean="0"/>
              <a:t> 1-4 </a:t>
            </a:r>
          </a:p>
          <a:p>
            <a:pPr algn="ctr"/>
            <a:r>
              <a:rPr lang="pl-PL" sz="2400" dirty="0" smtClean="0"/>
              <a:t>w sektorach A i B w VI i VII (wąsy – CI95%)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94033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30"/>
          <a:stretch/>
        </p:blipFill>
        <p:spPr>
          <a:xfrm>
            <a:off x="971600" y="1124744"/>
            <a:ext cx="7200800" cy="5115484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0" y="2518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Zależność zagęszczenia mszyc od łącznego zagęszczenia pająków i owadów drapieżnych (= sumy miar zagęszczenia różnych taksonów)</a:t>
            </a:r>
            <a:endParaRPr lang="pl-PL" sz="24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084168" y="1520788"/>
            <a:ext cx="170912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200" dirty="0" smtClean="0"/>
              <a:t>Model: y=1/x</a:t>
            </a:r>
          </a:p>
          <a:p>
            <a:r>
              <a:rPr lang="pl-PL" sz="2200" dirty="0" smtClean="0"/>
              <a:t>r=0,58</a:t>
            </a:r>
          </a:p>
          <a:p>
            <a:r>
              <a:rPr lang="pl-PL" sz="2200" dirty="0" smtClean="0"/>
              <a:t>P&lt;0,002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18184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88913"/>
            <a:ext cx="8161337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7825" y="1989138"/>
            <a:ext cx="4956175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" y="2708275"/>
            <a:ext cx="3989388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908720"/>
            <a:ext cx="6624735" cy="45725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0" y="251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Plon na </a:t>
            </a:r>
            <a:r>
              <a:rPr lang="pl-PL" sz="2400" dirty="0" err="1" smtClean="0"/>
              <a:t>transektach</a:t>
            </a:r>
            <a:r>
              <a:rPr lang="pl-PL" sz="2400" dirty="0" smtClean="0"/>
              <a:t> 1-4 w sektorach A i B (wąsy – CI95%)</a:t>
            </a:r>
            <a:endParaRPr lang="pl-PL" sz="24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4131982"/>
            <a:ext cx="3600400" cy="269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14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53752" y="0"/>
            <a:ext cx="9036496" cy="669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pl-PL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Podsumowanie i wnioski</a:t>
            </a: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Pasy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kwietne to </a:t>
            </a:r>
            <a:r>
              <a:rPr lang="pl-PL" sz="2000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siedlisko </a:t>
            </a:r>
            <a:r>
              <a:rPr lang="pl-PL" sz="2000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bogatej </a:t>
            </a:r>
            <a:r>
              <a:rPr lang="pl-PL" sz="2000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fauny </a:t>
            </a:r>
            <a:r>
              <a:rPr lang="pl-PL" sz="2000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bezkręgowców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(w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tym pożytecznych – drapieżnych i pasożytniczych):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np. 50 gat. biegaczowatych i 100 gat. pająków.</a:t>
            </a:r>
            <a:endParaRPr lang="pl-PL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Liczba taksonów oraz zagęszczenie osobników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większości taksonów i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grup funkcjonalnych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w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pasach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były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istotnie </a:t>
            </a:r>
            <a:r>
              <a:rPr lang="pl-PL" sz="2000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większe niż na </a:t>
            </a:r>
            <a:r>
              <a:rPr lang="pl-PL" sz="2000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uprawie żyta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pl-PL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pl-PL" sz="2000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jemna </a:t>
            </a:r>
            <a:r>
              <a:rPr lang="pl-PL" sz="2000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zależność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bogactwa gatunkowego owadów i/lub ich zagęszczenia </a:t>
            </a:r>
            <a:r>
              <a:rPr lang="pl-PL" sz="2000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od odległości od pasów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pożytecznych grup owadów.  </a:t>
            </a:r>
            <a:endParaRPr lang="pl-PL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Im dalej od pasów, tym więcej szkodników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dzięki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wyraźnej, negatywnej zależności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między zagęszczeniem mszyc a zagęszczeniem łącznym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ich wrogów (?).</a:t>
            </a:r>
            <a:endParaRPr lang="pl-PL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Brak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zależności między plonem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 uszkodzeniami żyta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a odległością od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pasów. </a:t>
            </a:r>
            <a:endParaRPr lang="pl-PL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Kwietne pasy </a:t>
            </a:r>
            <a:r>
              <a:rPr lang="pl-PL" sz="2000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istotnie wpłynęły na rozmieszczenie i </a:t>
            </a:r>
            <a:r>
              <a:rPr lang="pl-PL" sz="2000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różnorodność zwierząt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, w tym gatunków pożytecznych. Godne podkreślenia jest to, że wpływ ten wystąpił pomimo tego, że pasy kwietne rozwijały się stosunkowo późno, „goniąc” rozwój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żyta.</a:t>
            </a:r>
            <a:endParaRPr lang="pl-PL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Odległość oddziaływania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pasów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(poprzez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owady pożyteczne)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nie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większa niż 20-30 m, czyli </a:t>
            </a:r>
            <a:r>
              <a:rPr lang="pl-PL" sz="2000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odległość między pasami jednorocznymi powinna wynosić około 50 m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Wyniki z lat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2018-19: znaczny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potencjał pasów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„sterowaniu” rozmieszczeniem owadów 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pożytecznych i </a:t>
            </a:r>
            <a:r>
              <a:rPr lang="pl-PL" sz="2000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silny wpływ ma zwiększanie bioróżnorodności upraw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69875" lvl="0" indent="-269875" algn="just">
              <a:spcAft>
                <a:spcPts val="600"/>
              </a:spcAft>
              <a:buFont typeface="+mj-lt"/>
              <a:buAutoNum type="arabicPeriod"/>
            </a:pP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l-PL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asy </a:t>
            </a:r>
            <a:r>
              <a:rPr lang="pl-PL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kwietne powinny być wieloletnie. </a:t>
            </a:r>
          </a:p>
        </p:txBody>
      </p:sp>
    </p:spTree>
    <p:extLst>
      <p:ext uri="{BB962C8B-B14F-4D97-AF65-F5344CB8AC3E}">
        <p14:creationId xmlns:p14="http://schemas.microsoft.com/office/powerpoint/2010/main" val="336828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84726"/>
          </a:xfrm>
          <a:prstGeom prst="rect">
            <a:avLst/>
          </a:prstGeom>
        </p:spPr>
      </p:pic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1907704" y="-99392"/>
            <a:ext cx="3116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800" b="1"/>
              <a:t>Dziękuję za uwagę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0" y="620687"/>
          <a:ext cx="9159976" cy="61206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6207">
                  <a:extLst>
                    <a:ext uri="{9D8B030D-6E8A-4147-A177-3AD203B41FA5}">
                      <a16:colId xmlns:a16="http://schemas.microsoft.com/office/drawing/2014/main" val="1741740184"/>
                    </a:ext>
                  </a:extLst>
                </a:gridCol>
                <a:gridCol w="669449">
                  <a:extLst>
                    <a:ext uri="{9D8B030D-6E8A-4147-A177-3AD203B41FA5}">
                      <a16:colId xmlns:a16="http://schemas.microsoft.com/office/drawing/2014/main" val="1630934822"/>
                    </a:ext>
                  </a:extLst>
                </a:gridCol>
                <a:gridCol w="130764">
                  <a:extLst>
                    <a:ext uri="{9D8B030D-6E8A-4147-A177-3AD203B41FA5}">
                      <a16:colId xmlns:a16="http://schemas.microsoft.com/office/drawing/2014/main" val="2010706028"/>
                    </a:ext>
                  </a:extLst>
                </a:gridCol>
                <a:gridCol w="832181">
                  <a:extLst>
                    <a:ext uri="{9D8B030D-6E8A-4147-A177-3AD203B41FA5}">
                      <a16:colId xmlns:a16="http://schemas.microsoft.com/office/drawing/2014/main" val="505995988"/>
                    </a:ext>
                  </a:extLst>
                </a:gridCol>
                <a:gridCol w="759252">
                  <a:extLst>
                    <a:ext uri="{9D8B030D-6E8A-4147-A177-3AD203B41FA5}">
                      <a16:colId xmlns:a16="http://schemas.microsoft.com/office/drawing/2014/main" val="654218218"/>
                    </a:ext>
                  </a:extLst>
                </a:gridCol>
                <a:gridCol w="93980">
                  <a:extLst>
                    <a:ext uri="{9D8B030D-6E8A-4147-A177-3AD203B41FA5}">
                      <a16:colId xmlns:a16="http://schemas.microsoft.com/office/drawing/2014/main" val="3869240852"/>
                    </a:ext>
                  </a:extLst>
                </a:gridCol>
                <a:gridCol w="700230">
                  <a:extLst>
                    <a:ext uri="{9D8B030D-6E8A-4147-A177-3AD203B41FA5}">
                      <a16:colId xmlns:a16="http://schemas.microsoft.com/office/drawing/2014/main" val="4128362253"/>
                    </a:ext>
                  </a:extLst>
                </a:gridCol>
                <a:gridCol w="673338">
                  <a:extLst>
                    <a:ext uri="{9D8B030D-6E8A-4147-A177-3AD203B41FA5}">
                      <a16:colId xmlns:a16="http://schemas.microsoft.com/office/drawing/2014/main" val="161497779"/>
                    </a:ext>
                  </a:extLst>
                </a:gridCol>
                <a:gridCol w="1200818">
                  <a:extLst>
                    <a:ext uri="{9D8B030D-6E8A-4147-A177-3AD203B41FA5}">
                      <a16:colId xmlns:a16="http://schemas.microsoft.com/office/drawing/2014/main" val="1980280875"/>
                    </a:ext>
                  </a:extLst>
                </a:gridCol>
                <a:gridCol w="665974">
                  <a:extLst>
                    <a:ext uri="{9D8B030D-6E8A-4147-A177-3AD203B41FA5}">
                      <a16:colId xmlns:a16="http://schemas.microsoft.com/office/drawing/2014/main" val="1955344148"/>
                    </a:ext>
                  </a:extLst>
                </a:gridCol>
                <a:gridCol w="286089">
                  <a:extLst>
                    <a:ext uri="{9D8B030D-6E8A-4147-A177-3AD203B41FA5}">
                      <a16:colId xmlns:a16="http://schemas.microsoft.com/office/drawing/2014/main" val="788334846"/>
                    </a:ext>
                  </a:extLst>
                </a:gridCol>
                <a:gridCol w="830035">
                  <a:extLst>
                    <a:ext uri="{9D8B030D-6E8A-4147-A177-3AD203B41FA5}">
                      <a16:colId xmlns:a16="http://schemas.microsoft.com/office/drawing/2014/main" val="1608561059"/>
                    </a:ext>
                  </a:extLst>
                </a:gridCol>
                <a:gridCol w="189960">
                  <a:extLst>
                    <a:ext uri="{9D8B030D-6E8A-4147-A177-3AD203B41FA5}">
                      <a16:colId xmlns:a16="http://schemas.microsoft.com/office/drawing/2014/main" val="2365521521"/>
                    </a:ext>
                  </a:extLst>
                </a:gridCol>
                <a:gridCol w="458112">
                  <a:extLst>
                    <a:ext uri="{9D8B030D-6E8A-4147-A177-3AD203B41FA5}">
                      <a16:colId xmlns:a16="http://schemas.microsoft.com/office/drawing/2014/main" val="3385382239"/>
                    </a:ext>
                  </a:extLst>
                </a:gridCol>
                <a:gridCol w="117322">
                  <a:extLst>
                    <a:ext uri="{9D8B030D-6E8A-4147-A177-3AD203B41FA5}">
                      <a16:colId xmlns:a16="http://schemas.microsoft.com/office/drawing/2014/main" val="505659749"/>
                    </a:ext>
                  </a:extLst>
                </a:gridCol>
                <a:gridCol w="746265">
                  <a:extLst>
                    <a:ext uri="{9D8B030D-6E8A-4147-A177-3AD203B41FA5}">
                      <a16:colId xmlns:a16="http://schemas.microsoft.com/office/drawing/2014/main" val="4095454435"/>
                    </a:ext>
                  </a:extLst>
                </a:gridCol>
              </a:tblGrid>
              <a:tr h="12422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>
                          <a:effectLst/>
                        </a:rPr>
                        <a:t>Data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Flora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effectLst/>
                        </a:rPr>
                        <a:t>Owady </a:t>
                      </a:r>
                      <a:r>
                        <a:rPr lang="pl-PL" sz="2000" b="0" dirty="0" err="1">
                          <a:effectLst/>
                        </a:rPr>
                        <a:t>szko-dliwe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effectLst/>
                        </a:rPr>
                        <a:t>Uszko-</a:t>
                      </a:r>
                      <a:r>
                        <a:rPr lang="pl-PL" sz="2000" b="0" dirty="0" err="1" smtClean="0">
                          <a:effectLst/>
                        </a:rPr>
                        <a:t>dzenia</a:t>
                      </a:r>
                      <a:r>
                        <a:rPr lang="pl-PL" sz="2000" b="0" dirty="0" smtClean="0">
                          <a:effectLst/>
                        </a:rPr>
                        <a:t> </a:t>
                      </a:r>
                      <a:r>
                        <a:rPr lang="pl-PL" sz="2000" b="0" dirty="0">
                          <a:effectLst/>
                        </a:rPr>
                        <a:t>kłosa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effectLst/>
                        </a:rPr>
                        <a:t>Biegaczowate, motyle, inne </a:t>
                      </a:r>
                      <a:r>
                        <a:rPr lang="pl-PL" sz="2000" b="0" dirty="0">
                          <a:effectLst/>
                        </a:rPr>
                        <a:t>owady </a:t>
                      </a:r>
                      <a:r>
                        <a:rPr lang="pl-PL" sz="2000" b="0" dirty="0" err="1">
                          <a:effectLst/>
                        </a:rPr>
                        <a:t>naroślinne</a:t>
                      </a:r>
                      <a:r>
                        <a:rPr lang="pl-PL" sz="2000" b="0" dirty="0">
                          <a:effectLst/>
                        </a:rPr>
                        <a:t> (czerpak</a:t>
                      </a:r>
                      <a:r>
                        <a:rPr lang="pl-PL" sz="2000" b="0" dirty="0" smtClean="0">
                          <a:effectLst/>
                        </a:rPr>
                        <a:t>),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effectLst/>
                        </a:rPr>
                        <a:t>pająki </a:t>
                      </a:r>
                      <a:r>
                        <a:rPr lang="pl-PL" sz="2000" b="0" dirty="0">
                          <a:effectLst/>
                        </a:rPr>
                        <a:t>(pułapki Barbera)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>
                          <a:effectLst/>
                        </a:rPr>
                        <a:t>Pająki (czerpak)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>
                          <a:effectLst/>
                        </a:rPr>
                        <a:t>Plon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0" dirty="0">
                          <a:effectLst/>
                        </a:rPr>
                        <a:t>Wilgo-</a:t>
                      </a:r>
                      <a:r>
                        <a:rPr lang="pl-PL" sz="2000" b="0" dirty="0" err="1">
                          <a:effectLst/>
                        </a:rPr>
                        <a:t>tność</a:t>
                      </a:r>
                      <a:r>
                        <a:rPr lang="pl-PL" sz="2000" b="0" dirty="0">
                          <a:effectLst/>
                        </a:rPr>
                        <a:t> gleby</a:t>
                      </a: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6550382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20.05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6463784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03.06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3908082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08.06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8265615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17.06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1196008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27.06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2238672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01.07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5785271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15.07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pl-PL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5803320"/>
                  </a:ext>
                </a:extLst>
              </a:tr>
              <a:tr h="395465">
                <a:tc gridSpan="1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Po żniwach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551480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30.07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5663796"/>
                  </a:ext>
                </a:extLst>
              </a:tr>
              <a:tr h="395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19.08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▪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</a:rPr>
                        <a:t> 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9331759"/>
                  </a:ext>
                </a:extLst>
              </a:tr>
              <a:tr h="923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02.09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▪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20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 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▪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20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20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▪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pl-PL" sz="20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 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dirty="0">
                          <a:effectLst/>
                        </a:rPr>
                        <a:t> 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6622700"/>
                  </a:ext>
                </a:extLst>
              </a:tr>
            </a:tbl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2195736" y="0"/>
            <a:ext cx="5069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/>
              <a:t>Terminy prowadzenia badań w terenie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39520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1335656"/>
            <a:ext cx="5760640" cy="4416843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323528" y="368660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Zmiany w biomasie owadów na terenach chronionych </a:t>
            </a:r>
            <a:br>
              <a:rPr lang="pl-PL" sz="2400" dirty="0" smtClean="0"/>
            </a:br>
            <a:r>
              <a:rPr lang="pl-PL" sz="2400" dirty="0" smtClean="0"/>
              <a:t>w Niemczech w latach 1989-2016</a:t>
            </a:r>
            <a:endParaRPr lang="pl-PL" sz="24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5341329" y="6021288"/>
            <a:ext cx="21178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err="1" smtClean="0"/>
              <a:t>Hallman</a:t>
            </a:r>
            <a:r>
              <a:rPr lang="pl-PL" sz="2000" dirty="0" smtClean="0"/>
              <a:t> i in. 2001 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04391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9712" y="188640"/>
            <a:ext cx="5256584" cy="432048"/>
          </a:xfrm>
          <a:prstGeom prst="rect">
            <a:avLst/>
          </a:prstGeom>
        </p:spPr>
      </p:pic>
      <p:pic>
        <p:nvPicPr>
          <p:cNvPr id="31746" name="Picture 2" descr="https://media.nature.com/w800/magazine-assets/d41586-019-03241-9/d41586-019-03241-9_1730890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884413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9712" y="676303"/>
            <a:ext cx="5256584" cy="129614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8131" y="1611383"/>
            <a:ext cx="3081665" cy="399262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331640" y="4294837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rgbClr val="C00000"/>
                </a:solidFill>
              </a:rPr>
              <a:t>Bogactwo gatunkowe</a:t>
            </a:r>
            <a:endParaRPr lang="pl-PL" sz="2000" dirty="0">
              <a:solidFill>
                <a:srgbClr val="C00000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3923928" y="4602613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rgbClr val="C00000"/>
                </a:solidFill>
              </a:rPr>
              <a:t>Biomasa</a:t>
            </a:r>
            <a:endParaRPr lang="pl-PL" sz="2000" dirty="0">
              <a:solidFill>
                <a:srgbClr val="C00000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391957" y="4589836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rgbClr val="C00000"/>
                </a:solidFill>
              </a:rPr>
              <a:t>Zagęszczenie</a:t>
            </a:r>
            <a:endParaRPr lang="pl-PL" sz="2000" dirty="0">
              <a:solidFill>
                <a:srgbClr val="C00000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3363004" y="5445224"/>
            <a:ext cx="24452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Lata 2008-2017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75862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07504" y="9714"/>
            <a:ext cx="1988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W Polsce też...</a:t>
            </a:r>
            <a:endParaRPr lang="pl-PL" sz="2400" dirty="0"/>
          </a:p>
        </p:txBody>
      </p:sp>
      <p:pic>
        <p:nvPicPr>
          <p:cNvPr id="5" name="Picture 7" descr="panorama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1700" y="1268760"/>
            <a:ext cx="5761328" cy="245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s://www.intechopen.com/media/chapter/38671/media/image18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898" y="3722325"/>
            <a:ext cx="4472932" cy="305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282177" y="462786"/>
            <a:ext cx="9036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Zmiany w bogactwie taksonomicznym owadów pól uprawnych </a:t>
            </a:r>
            <a:br>
              <a:rPr lang="pl-PL" sz="2400" dirty="0" smtClean="0"/>
            </a:br>
            <a:r>
              <a:rPr lang="pl-PL" sz="2400" dirty="0" smtClean="0"/>
              <a:t>w zachodniej Wielkopolsce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887352" y="1268760"/>
            <a:ext cx="5826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Park Krajobrazowy im. gen. D. Chłapowskiego</a:t>
            </a:r>
            <a:endParaRPr lang="pl-PL" sz="2400" dirty="0"/>
          </a:p>
        </p:txBody>
      </p:sp>
      <p:sp>
        <p:nvSpPr>
          <p:cNvPr id="2" name="pole tekstowe 1"/>
          <p:cNvSpPr txBox="1"/>
          <p:nvPr/>
        </p:nvSpPr>
        <p:spPr>
          <a:xfrm>
            <a:off x="7056276" y="6406372"/>
            <a:ext cx="1989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Kędziora i in 2011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4039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Obraz 3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61781" y="80628"/>
            <a:ext cx="5782219" cy="1510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3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476672"/>
            <a:ext cx="2664296" cy="612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az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1620" y="2639940"/>
            <a:ext cx="6871108" cy="394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rostokąt 2"/>
          <p:cNvSpPr>
            <a:spLocks noChangeArrowheads="1"/>
          </p:cNvSpPr>
          <p:nvPr/>
        </p:nvSpPr>
        <p:spPr bwMode="auto">
          <a:xfrm>
            <a:off x="971600" y="1689017"/>
            <a:ext cx="89287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400" dirty="0" smtClean="0">
                <a:solidFill>
                  <a:srgbClr val="323232"/>
                </a:solidFill>
              </a:rPr>
              <a:t>Udział </a:t>
            </a:r>
            <a:r>
              <a:rPr lang="pl-PL" altLang="pl-PL" sz="2400" dirty="0">
                <a:solidFill>
                  <a:srgbClr val="323232"/>
                </a:solidFill>
              </a:rPr>
              <a:t>gatunków ze </a:t>
            </a:r>
            <a:r>
              <a:rPr lang="pl-PL" altLang="pl-PL" sz="2400" dirty="0" smtClean="0">
                <a:solidFill>
                  <a:srgbClr val="323232"/>
                </a:solidFill>
              </a:rPr>
              <a:t> </a:t>
            </a:r>
            <a:r>
              <a:rPr lang="pl-PL" altLang="pl-PL" sz="2400" dirty="0">
                <a:solidFill>
                  <a:srgbClr val="323232"/>
                </a:solidFill>
              </a:rPr>
              <a:t>trendami w różnych częściach świata</a:t>
            </a:r>
            <a:endParaRPr lang="pl-PL" altLang="pl-PL" sz="2400" dirty="0"/>
          </a:p>
        </p:txBody>
      </p:sp>
      <p:sp>
        <p:nvSpPr>
          <p:cNvPr id="6" name="pole tekstowe 5"/>
          <p:cNvSpPr txBox="1"/>
          <p:nvPr/>
        </p:nvSpPr>
        <p:spPr>
          <a:xfrm rot="16200000">
            <a:off x="-547584" y="4283668"/>
            <a:ext cx="3435669" cy="3947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pl-PL" sz="2400" dirty="0" smtClean="0"/>
              <a:t>Udział gatunków</a:t>
            </a:r>
          </a:p>
        </p:txBody>
      </p:sp>
      <p:sp>
        <p:nvSpPr>
          <p:cNvPr id="7" name="Owal 6"/>
          <p:cNvSpPr/>
          <p:nvPr/>
        </p:nvSpPr>
        <p:spPr>
          <a:xfrm>
            <a:off x="7740352" y="2564904"/>
            <a:ext cx="172007" cy="16896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" name="Grupa 1"/>
          <p:cNvGrpSpPr/>
          <p:nvPr/>
        </p:nvGrpSpPr>
        <p:grpSpPr>
          <a:xfrm>
            <a:off x="1367644" y="2211313"/>
            <a:ext cx="6894200" cy="476473"/>
            <a:chOff x="1386212" y="2016423"/>
            <a:chExt cx="6894200" cy="476473"/>
          </a:xfrm>
        </p:grpSpPr>
        <p:cxnSp>
          <p:nvCxnSpPr>
            <p:cNvPr id="8" name="Łącznik prosty 7"/>
            <p:cNvCxnSpPr/>
            <p:nvPr/>
          </p:nvCxnSpPr>
          <p:spPr>
            <a:xfrm>
              <a:off x="1386212" y="2262064"/>
              <a:ext cx="1152128" cy="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pole tekstowe 8"/>
            <p:cNvSpPr txBox="1"/>
            <p:nvPr/>
          </p:nvSpPr>
          <p:spPr>
            <a:xfrm>
              <a:off x="2682356" y="2031231"/>
              <a:ext cx="29435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 smtClean="0"/>
                <a:t>Mediana, IQR, rozstęp</a:t>
              </a:r>
              <a:endParaRPr lang="pl-PL" sz="2400" dirty="0"/>
            </a:p>
          </p:txBody>
        </p:sp>
        <p:cxnSp>
          <p:nvCxnSpPr>
            <p:cNvPr id="10" name="Łącznik prosty 9"/>
            <p:cNvCxnSpPr/>
            <p:nvPr/>
          </p:nvCxnSpPr>
          <p:spPr>
            <a:xfrm>
              <a:off x="5886576" y="2262063"/>
              <a:ext cx="1152128" cy="0"/>
            </a:xfrm>
            <a:prstGeom prst="line">
              <a:avLst/>
            </a:prstGeom>
            <a:ln w="38100">
              <a:solidFill>
                <a:srgbClr val="CC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pole tekstowe 10"/>
            <p:cNvSpPr txBox="1"/>
            <p:nvPr/>
          </p:nvSpPr>
          <p:spPr>
            <a:xfrm>
              <a:off x="7155617" y="2016423"/>
              <a:ext cx="112479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 smtClean="0"/>
                <a:t>Średnia</a:t>
              </a:r>
              <a:endParaRPr lang="pl-PL" sz="2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41" t="7150" r="1636" b="12506"/>
          <a:stretch>
            <a:fillRect/>
          </a:stretch>
        </p:blipFill>
        <p:spPr bwMode="auto">
          <a:xfrm>
            <a:off x="506413" y="639763"/>
            <a:ext cx="8169275" cy="536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Prostokąt 4"/>
          <p:cNvSpPr>
            <a:spLocks noChangeArrowheads="1"/>
          </p:cNvSpPr>
          <p:nvPr/>
        </p:nvSpPr>
        <p:spPr bwMode="auto">
          <a:xfrm>
            <a:off x="539750" y="6237288"/>
            <a:ext cx="7777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2400" dirty="0" smtClean="0">
                <a:solidFill>
                  <a:srgbClr val="323232"/>
                </a:solidFill>
                <a:cs typeface="Calibri" panose="020F0502020204030204" pitchFamily="34" charset="0"/>
              </a:rPr>
              <a:t>Główne </a:t>
            </a:r>
            <a:r>
              <a:rPr lang="pl-PL" altLang="pl-PL" sz="2400" dirty="0">
                <a:solidFill>
                  <a:srgbClr val="323232"/>
                </a:solidFill>
                <a:cs typeface="Calibri" panose="020F0502020204030204" pitchFamily="34" charset="0"/>
              </a:rPr>
              <a:t>czynniki zanikania owadów</a:t>
            </a:r>
            <a:endParaRPr lang="pl-PL" altLang="pl-PL" sz="2400" dirty="0">
              <a:cs typeface="Calibri" panose="020F0502020204030204" pitchFamily="34" charset="0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-898525" y="889000"/>
            <a:ext cx="9287446" cy="5237163"/>
            <a:chOff x="-898525" y="889000"/>
            <a:chExt cx="9287446" cy="5237163"/>
          </a:xfrm>
        </p:grpSpPr>
        <p:graphicFrame>
          <p:nvGraphicFramePr>
            <p:cNvPr id="8" name="Wykres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89876093"/>
                </p:ext>
              </p:extLst>
            </p:nvPr>
          </p:nvGraphicFramePr>
          <p:xfrm>
            <a:off x="-898525" y="889000"/>
            <a:ext cx="7805738" cy="52371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5" name="Grupa 4"/>
            <p:cNvGrpSpPr/>
            <p:nvPr/>
          </p:nvGrpSpPr>
          <p:grpSpPr>
            <a:xfrm>
              <a:off x="6011663" y="1340768"/>
              <a:ext cx="2377258" cy="2304256"/>
              <a:chOff x="6011663" y="1340768"/>
              <a:chExt cx="2377258" cy="2304256"/>
            </a:xfrm>
          </p:grpSpPr>
          <p:cxnSp>
            <p:nvCxnSpPr>
              <p:cNvPr id="3" name="Łącznik prosty 2"/>
              <p:cNvCxnSpPr/>
              <p:nvPr/>
            </p:nvCxnSpPr>
            <p:spPr>
              <a:xfrm>
                <a:off x="6012160" y="1340768"/>
                <a:ext cx="2304753" cy="0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Łącznik prosty 6"/>
              <p:cNvCxnSpPr/>
              <p:nvPr/>
            </p:nvCxnSpPr>
            <p:spPr>
              <a:xfrm>
                <a:off x="6011663" y="1700808"/>
                <a:ext cx="2304753" cy="0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Łącznik prosty 8"/>
              <p:cNvCxnSpPr/>
              <p:nvPr/>
            </p:nvCxnSpPr>
            <p:spPr>
              <a:xfrm>
                <a:off x="6012160" y="2852936"/>
                <a:ext cx="2304753" cy="0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Łącznik prosty 9"/>
              <p:cNvCxnSpPr/>
              <p:nvPr/>
            </p:nvCxnSpPr>
            <p:spPr>
              <a:xfrm>
                <a:off x="6084168" y="3645024"/>
                <a:ext cx="2304753" cy="0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Prostokąt 3"/>
          <p:cNvSpPr>
            <a:spLocks noChangeArrowheads="1"/>
          </p:cNvSpPr>
          <p:nvPr/>
        </p:nvSpPr>
        <p:spPr bwMode="auto">
          <a:xfrm>
            <a:off x="468313" y="404813"/>
            <a:ext cx="820737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l-PL" sz="3200" smtClean="0"/>
              <a:t>Ocena efektywności pasów kwietnych w zwiększaniu </a:t>
            </a:r>
            <a:r>
              <a:rPr lang="pl-PL" sz="3200" b="1" smtClean="0">
                <a:solidFill>
                  <a:srgbClr val="C00000"/>
                </a:solidFill>
              </a:rPr>
              <a:t>różnorodności biologicznej </a:t>
            </a:r>
            <a:r>
              <a:rPr lang="pl-PL" sz="3200" smtClean="0"/>
              <a:t>na terenach rolniczych i </a:t>
            </a:r>
            <a:r>
              <a:rPr lang="pl-PL" sz="3200" b="1" smtClean="0">
                <a:solidFill>
                  <a:srgbClr val="C00000"/>
                </a:solidFill>
              </a:rPr>
              <a:t>w redukcji liczebności agrofagów</a:t>
            </a:r>
            <a:r>
              <a:rPr lang="pl-PL" sz="3200" smtClean="0"/>
              <a:t> na ekologicznej uprawie zbożowej</a:t>
            </a:r>
            <a:endParaRPr lang="pl-PL" altLang="pl-PL" sz="3200" dirty="0"/>
          </a:p>
        </p:txBody>
      </p:sp>
      <p:sp>
        <p:nvSpPr>
          <p:cNvPr id="9" name="Prostokąt 3"/>
          <p:cNvSpPr>
            <a:spLocks noChangeArrowheads="1"/>
          </p:cNvSpPr>
          <p:nvPr/>
        </p:nvSpPr>
        <p:spPr bwMode="auto">
          <a:xfrm>
            <a:off x="467544" y="404664"/>
            <a:ext cx="820737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l-PL" sz="3200" dirty="0" smtClean="0">
                <a:solidFill>
                  <a:schemeClr val="bg1">
                    <a:lumMod val="85000"/>
                  </a:schemeClr>
                </a:solidFill>
              </a:rPr>
              <a:t>Ocena efektywności pasów kwietnych w zwiększaniu</a:t>
            </a:r>
            <a:r>
              <a:rPr lang="pl-PL" sz="3200" dirty="0" smtClean="0"/>
              <a:t> </a:t>
            </a:r>
            <a:r>
              <a:rPr lang="pl-PL" sz="3200" b="1" dirty="0" smtClean="0">
                <a:solidFill>
                  <a:srgbClr val="C00000"/>
                </a:solidFill>
              </a:rPr>
              <a:t>różnorodności biologicznej </a:t>
            </a:r>
            <a:r>
              <a:rPr lang="pl-PL" sz="3200" dirty="0" smtClean="0">
                <a:solidFill>
                  <a:schemeClr val="bg1">
                    <a:lumMod val="85000"/>
                  </a:schemeClr>
                </a:solidFill>
              </a:rPr>
              <a:t>na terenach rolniczych i</a:t>
            </a:r>
            <a:r>
              <a:rPr lang="pl-PL" sz="3200" dirty="0" smtClean="0"/>
              <a:t> </a:t>
            </a:r>
            <a:r>
              <a:rPr lang="pl-PL" sz="3200" b="1" dirty="0" smtClean="0">
                <a:solidFill>
                  <a:srgbClr val="C00000"/>
                </a:solidFill>
              </a:rPr>
              <a:t>w redukcji liczebności </a:t>
            </a:r>
            <a:r>
              <a:rPr lang="pl-PL" sz="3200" b="1" dirty="0" err="1" smtClean="0">
                <a:solidFill>
                  <a:srgbClr val="C00000"/>
                </a:solidFill>
              </a:rPr>
              <a:t>agrofagów</a:t>
            </a:r>
            <a:r>
              <a:rPr lang="pl-PL" sz="3200" dirty="0" smtClean="0"/>
              <a:t> </a:t>
            </a:r>
            <a:r>
              <a:rPr lang="pl-PL" sz="3200" dirty="0" smtClean="0">
                <a:solidFill>
                  <a:schemeClr val="bg1">
                    <a:lumMod val="85000"/>
                  </a:schemeClr>
                </a:solidFill>
              </a:rPr>
              <a:t>na ekologicznej uprawie zbożowej</a:t>
            </a:r>
            <a:endParaRPr lang="pl-PL" altLang="pl-PL" sz="3200" dirty="0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8" name="Grupa 7"/>
          <p:cNvGrpSpPr/>
          <p:nvPr/>
        </p:nvGrpSpPr>
        <p:grpSpPr>
          <a:xfrm>
            <a:off x="754119" y="3212976"/>
            <a:ext cx="8008218" cy="3169795"/>
            <a:chOff x="754119" y="3212976"/>
            <a:chExt cx="8008218" cy="3169795"/>
          </a:xfrm>
        </p:grpSpPr>
        <p:grpSp>
          <p:nvGrpSpPr>
            <p:cNvPr id="7" name="Grupa 6"/>
            <p:cNvGrpSpPr/>
            <p:nvPr/>
          </p:nvGrpSpPr>
          <p:grpSpPr>
            <a:xfrm>
              <a:off x="1115616" y="3212976"/>
              <a:ext cx="6480720" cy="1682316"/>
              <a:chOff x="1115616" y="3212976"/>
              <a:chExt cx="6480720" cy="1682316"/>
            </a:xfrm>
          </p:grpSpPr>
          <p:sp>
            <p:nvSpPr>
              <p:cNvPr id="3" name="pole tekstowe 2"/>
              <p:cNvSpPr txBox="1"/>
              <p:nvPr/>
            </p:nvSpPr>
            <p:spPr>
              <a:xfrm>
                <a:off x="1115616" y="3510297"/>
                <a:ext cx="2214246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2800" dirty="0" smtClean="0"/>
                  <a:t>Duża ogólna różnorodność biologiczna</a:t>
                </a:r>
                <a:endParaRPr lang="pl-PL" sz="2800" dirty="0"/>
              </a:p>
            </p:txBody>
          </p:sp>
          <p:sp>
            <p:nvSpPr>
              <p:cNvPr id="4" name="pole tekstowe 3"/>
              <p:cNvSpPr txBox="1"/>
              <p:nvPr/>
            </p:nvSpPr>
            <p:spPr>
              <a:xfrm>
                <a:off x="5652120" y="3510297"/>
                <a:ext cx="1944216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2800" dirty="0" smtClean="0"/>
                  <a:t>Redukcja liczebności </a:t>
                </a:r>
                <a:r>
                  <a:rPr lang="pl-PL" sz="2800" dirty="0" err="1" smtClean="0"/>
                  <a:t>agrofagów</a:t>
                </a:r>
                <a:endParaRPr lang="pl-PL" sz="2800" dirty="0"/>
              </a:p>
            </p:txBody>
          </p:sp>
          <p:sp>
            <p:nvSpPr>
              <p:cNvPr id="5" name="Strzałka w prawo 4"/>
              <p:cNvSpPr/>
              <p:nvPr/>
            </p:nvSpPr>
            <p:spPr>
              <a:xfrm>
                <a:off x="3860920" y="3954395"/>
                <a:ext cx="1431159" cy="496797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" name="pole tekstowe 5"/>
              <p:cNvSpPr txBox="1"/>
              <p:nvPr/>
            </p:nvSpPr>
            <p:spPr>
              <a:xfrm>
                <a:off x="4252961" y="3212976"/>
                <a:ext cx="50526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5400" dirty="0" smtClean="0"/>
                  <a:t>?</a:t>
                </a:r>
                <a:endParaRPr lang="pl-PL" sz="5400" dirty="0"/>
              </a:p>
            </p:txBody>
          </p:sp>
        </p:grpSp>
        <p:sp>
          <p:nvSpPr>
            <p:cNvPr id="2" name="pole tekstowe 1"/>
            <p:cNvSpPr txBox="1"/>
            <p:nvPr/>
          </p:nvSpPr>
          <p:spPr>
            <a:xfrm>
              <a:off x="754119" y="5797996"/>
              <a:ext cx="800821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b="1" dirty="0" smtClean="0">
                  <a:solidFill>
                    <a:srgbClr val="C00000"/>
                  </a:solidFill>
                </a:rPr>
                <a:t>Bioróżnorodność = „polisa ubezpieczeniowa”?</a:t>
              </a:r>
              <a:endParaRPr lang="pl-PL" sz="32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028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otyw pakietu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Motyw pakietu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Motyw pakietu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Motyw pakietu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Motyw pakietu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Motyw pakietu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Motyw pakietu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Motyw pakietu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Motyw pakietu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Motyw pakietu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Motyw pakietu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Motyw pakietu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2091</TotalTime>
  <Words>1109</Words>
  <Application>Microsoft Office PowerPoint</Application>
  <PresentationFormat>Pokaz na ekranie (4:3)</PresentationFormat>
  <Paragraphs>259</Paragraphs>
  <Slides>33</Slides>
  <Notes>2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39" baseType="lpstr">
      <vt:lpstr>Arial</vt:lpstr>
      <vt:lpstr>Calibri</vt:lpstr>
      <vt:lpstr>Times New Roman</vt:lpstr>
      <vt:lpstr>Wingdings</vt:lpstr>
      <vt:lpstr>Motyw pakietu Office</vt:lpstr>
      <vt:lpstr>Graph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Co robić na terenach rolniczych? Urozmaicać krajobraz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K. Kujawa-popr</dc:creator>
  <cp:lastModifiedBy>Krzysztof Kujawa</cp:lastModifiedBy>
  <cp:revision>78</cp:revision>
  <dcterms:created xsi:type="dcterms:W3CDTF">2018-11-15T18:08:00Z</dcterms:created>
  <dcterms:modified xsi:type="dcterms:W3CDTF">2019-11-21T10:42:35Z</dcterms:modified>
</cp:coreProperties>
</file>